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4"/>
  </p:notesMasterIdLst>
  <p:sldIdLst>
    <p:sldId id="259" r:id="rId3"/>
    <p:sldId id="301" r:id="rId4"/>
    <p:sldId id="266" r:id="rId5"/>
    <p:sldId id="787" r:id="rId6"/>
    <p:sldId id="789" r:id="rId7"/>
    <p:sldId id="778" r:id="rId8"/>
    <p:sldId id="793" r:id="rId9"/>
    <p:sldId id="818" r:id="rId10"/>
    <p:sldId id="816" r:id="rId11"/>
    <p:sldId id="817" r:id="rId12"/>
    <p:sldId id="808" r:id="rId13"/>
    <p:sldId id="809" r:id="rId14"/>
    <p:sldId id="810" r:id="rId15"/>
    <p:sldId id="815" r:id="rId16"/>
    <p:sldId id="811" r:id="rId17"/>
    <p:sldId id="798" r:id="rId18"/>
    <p:sldId id="795" r:id="rId19"/>
    <p:sldId id="797" r:id="rId20"/>
    <p:sldId id="774" r:id="rId21"/>
    <p:sldId id="425" r:id="rId22"/>
    <p:sldId id="762" r:id="rId23"/>
    <p:sldId id="765" r:id="rId24"/>
    <p:sldId id="766" r:id="rId25"/>
    <p:sldId id="767" r:id="rId26"/>
    <p:sldId id="768" r:id="rId27"/>
    <p:sldId id="769" r:id="rId28"/>
    <p:sldId id="763" r:id="rId29"/>
    <p:sldId id="790" r:id="rId30"/>
    <p:sldId id="791" r:id="rId31"/>
    <p:sldId id="757"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C52"/>
    <a:srgbClr val="B00021"/>
    <a:srgbClr val="ED1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57" autoAdjust="0"/>
  </p:normalViewPr>
  <p:slideViewPr>
    <p:cSldViewPr>
      <p:cViewPr varScale="1">
        <p:scale>
          <a:sx n="76" d="100"/>
          <a:sy n="76" d="100"/>
        </p:scale>
        <p:origin x="72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CB075-6812-4D7D-80CB-0D20AD15D5FD}" type="datetimeFigureOut">
              <a:rPr lang="en-US" smtClean="0"/>
              <a:t>5/10/2022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5CBCDF-4AC0-466B-83A7-B75B1493577F}" type="slidenum">
              <a:rPr lang="en-US" smtClean="0"/>
              <a:t>‹#›</a:t>
            </a:fld>
            <a:endParaRPr lang="en-US" dirty="0"/>
          </a:p>
        </p:txBody>
      </p:sp>
    </p:spTree>
    <p:extLst>
      <p:ext uri="{BB962C8B-B14F-4D97-AF65-F5344CB8AC3E}">
        <p14:creationId xmlns:p14="http://schemas.microsoft.com/office/powerpoint/2010/main" val="1086875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BCDF-4AC0-466B-83A7-B75B1493577F}" type="slidenum">
              <a:rPr lang="en-US" smtClean="0"/>
              <a:t>1</a:t>
            </a:fld>
            <a:endParaRPr lang="en-US" dirty="0"/>
          </a:p>
        </p:txBody>
      </p:sp>
    </p:spTree>
    <p:extLst>
      <p:ext uri="{BB962C8B-B14F-4D97-AF65-F5344CB8AC3E}">
        <p14:creationId xmlns:p14="http://schemas.microsoft.com/office/powerpoint/2010/main" val="29446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BCDF-4AC0-466B-83A7-B75B1493577F}" type="slidenum">
              <a:rPr lang="en-US" smtClean="0"/>
              <a:t>6</a:t>
            </a:fld>
            <a:endParaRPr lang="en-US" dirty="0"/>
          </a:p>
        </p:txBody>
      </p:sp>
    </p:spTree>
    <p:extLst>
      <p:ext uri="{BB962C8B-B14F-4D97-AF65-F5344CB8AC3E}">
        <p14:creationId xmlns:p14="http://schemas.microsoft.com/office/powerpoint/2010/main" val="117903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BCDF-4AC0-466B-83A7-B75B14935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90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CBCDF-4AC0-466B-83A7-B75B1493577F}" type="slidenum">
              <a:rPr lang="en-US" smtClean="0"/>
              <a:t>24</a:t>
            </a:fld>
            <a:endParaRPr lang="en-US" dirty="0"/>
          </a:p>
        </p:txBody>
      </p:sp>
    </p:spTree>
    <p:extLst>
      <p:ext uri="{BB962C8B-B14F-4D97-AF65-F5344CB8AC3E}">
        <p14:creationId xmlns:p14="http://schemas.microsoft.com/office/powerpoint/2010/main" val="421731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DB4B7F-EAB0-4EBE-B8B6-C53B1E825361}" type="datetimeFigureOut">
              <a:rPr lang="en-US" smtClean="0"/>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F56C73-8960-4A89-9A56-28F31807BA70}" type="slidenum">
              <a:rPr lang="en-US" smtClean="0"/>
              <a:t>‹#›</a:t>
            </a:fld>
            <a:endParaRPr lang="en-US" dirty="0"/>
          </a:p>
        </p:txBody>
      </p:sp>
    </p:spTree>
    <p:extLst>
      <p:ext uri="{BB962C8B-B14F-4D97-AF65-F5344CB8AC3E}">
        <p14:creationId xmlns:p14="http://schemas.microsoft.com/office/powerpoint/2010/main" val="138870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DB4B7F-EAB0-4EBE-B8B6-C53B1E825361}" type="datetimeFigureOut">
              <a:rPr lang="en-US" smtClean="0"/>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F56C73-8960-4A89-9A56-28F31807BA70}" type="slidenum">
              <a:rPr lang="en-US" smtClean="0"/>
              <a:t>‹#›</a:t>
            </a:fld>
            <a:endParaRPr lang="en-US" dirty="0"/>
          </a:p>
        </p:txBody>
      </p:sp>
    </p:spTree>
    <p:extLst>
      <p:ext uri="{BB962C8B-B14F-4D97-AF65-F5344CB8AC3E}">
        <p14:creationId xmlns:p14="http://schemas.microsoft.com/office/powerpoint/2010/main" val="242559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DB4B7F-EAB0-4EBE-B8B6-C53B1E825361}" type="datetimeFigureOut">
              <a:rPr lang="en-US" smtClean="0"/>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F56C73-8960-4A89-9A56-28F31807BA70}" type="slidenum">
              <a:rPr lang="en-US" smtClean="0"/>
              <a:t>‹#›</a:t>
            </a:fld>
            <a:endParaRPr lang="en-US" dirty="0"/>
          </a:p>
        </p:txBody>
      </p:sp>
    </p:spTree>
    <p:extLst>
      <p:ext uri="{BB962C8B-B14F-4D97-AF65-F5344CB8AC3E}">
        <p14:creationId xmlns:p14="http://schemas.microsoft.com/office/powerpoint/2010/main" val="1513505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KG+Text Box">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67056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18717" y="1"/>
            <a:ext cx="6373284"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972801" y="334961"/>
            <a:ext cx="658284"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12"/>
          <p:cNvSpPr>
            <a:spLocks noGrp="1"/>
          </p:cNvSpPr>
          <p:nvPr>
            <p:ph type="body" sz="quarter" idx="11"/>
          </p:nvPr>
        </p:nvSpPr>
        <p:spPr>
          <a:xfrm>
            <a:off x="424493" y="228600"/>
            <a:ext cx="5689600" cy="987428"/>
          </a:xfrm>
        </p:spPr>
        <p:txBody>
          <a:bodyPr/>
          <a:lstStyle>
            <a:lvl1pPr marL="0" marR="0" indent="0" algn="l" defTabSz="914400" rtl="0" fontAlgn="auto" latinLnBrk="0" hangingPunct="0">
              <a:lnSpc>
                <a:spcPct val="110000"/>
              </a:lnSpc>
              <a:spcBef>
                <a:spcPts val="0"/>
              </a:spcBef>
              <a:spcAft>
                <a:spcPts val="0"/>
              </a:spcAft>
              <a:buClrTx/>
              <a:buSzTx/>
              <a:buFontTx/>
              <a:buNone/>
              <a:tabLst/>
              <a:defRPr sz="2400" b="1" i="0" u="none">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sz="quarter" idx="12" hasCustomPrompt="1"/>
          </p:nvPr>
        </p:nvSpPr>
        <p:spPr>
          <a:xfrm>
            <a:off x="812800" y="1524000"/>
            <a:ext cx="10363200" cy="4724400"/>
          </a:xfrm>
        </p:spPr>
        <p:txBody>
          <a:bodyPr/>
          <a:lstStyle>
            <a:lvl1pPr marL="0" indent="0">
              <a:buNone/>
              <a:defRPr>
                <a:latin typeface="Arial" panose="020B0604020202020204" pitchFamily="34" charset="0"/>
                <a:cs typeface="Arial" panose="020B0604020202020204" pitchFamily="34" charset="0"/>
              </a:defRPr>
            </a:lvl1pPr>
            <a:lvl2pPr>
              <a:defRPr>
                <a:latin typeface="HelveticaNeueLT Pro 55 Roman" panose="020B0604020202020204" pitchFamily="34" charset="0"/>
              </a:defRPr>
            </a:lvl2pPr>
            <a:lvl3pPr>
              <a:defRPr>
                <a:latin typeface="HelveticaNeueLT Pro 55 Roman" panose="020B0604020202020204" pitchFamily="34" charset="0"/>
              </a:defRPr>
            </a:lvl3pPr>
            <a:lvl4pPr>
              <a:defRPr>
                <a:latin typeface="HelveticaNeueLT Pro 55 Roman" panose="020B0604020202020204" pitchFamily="34" charset="0"/>
              </a:defRPr>
            </a:lvl4pPr>
            <a:lvl5pPr>
              <a:defRPr>
                <a:latin typeface="HelveticaNeueLT Pro 55 Roman" panose="020B0604020202020204" pitchFamily="34" charset="0"/>
              </a:defRPr>
            </a:lvl5pPr>
          </a:lstStyle>
          <a:p>
            <a:pPr lvl="0"/>
            <a:r>
              <a:rPr lang="en-US" dirty="0"/>
              <a:t>Click to add text</a:t>
            </a:r>
          </a:p>
        </p:txBody>
      </p:sp>
      <p:cxnSp>
        <p:nvCxnSpPr>
          <p:cNvPr id="10" name="Straight Connector 9"/>
          <p:cNvCxnSpPr/>
          <p:nvPr userDrawn="1"/>
        </p:nvCxnSpPr>
        <p:spPr>
          <a:xfrm>
            <a:off x="6837680" y="6549390"/>
            <a:ext cx="11785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3"/>
          </p:nvPr>
        </p:nvSpPr>
        <p:spPr/>
        <p:txBody>
          <a:bodyPr/>
          <a:lstStyle/>
          <a:p>
            <a:fld id="{E66B15C1-0E7C-4DD5-89EA-C33997CBF17B}" type="slidenum">
              <a:rPr lang="en-US" smtClean="0"/>
              <a:t>‹#›</a:t>
            </a:fld>
            <a:endParaRPr lang="en-US" dirty="0"/>
          </a:p>
        </p:txBody>
      </p:sp>
    </p:spTree>
    <p:extLst>
      <p:ext uri="{BB962C8B-B14F-4D97-AF65-F5344CB8AC3E}">
        <p14:creationId xmlns:p14="http://schemas.microsoft.com/office/powerpoint/2010/main" val="8833157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KG+Blank Slide">
    <p:spTree>
      <p:nvGrpSpPr>
        <p:cNvPr id="1" name=""/>
        <p:cNvGrpSpPr/>
        <p:nvPr/>
      </p:nvGrpSpPr>
      <p:grpSpPr>
        <a:xfrm>
          <a:off x="0" y="0"/>
          <a:ext cx="0" cy="0"/>
          <a:chOff x="0" y="0"/>
          <a:chExt cx="0" cy="0"/>
        </a:xfrm>
      </p:grpSpPr>
      <p:grpSp>
        <p:nvGrpSpPr>
          <p:cNvPr id="4" name="Group 21"/>
          <p:cNvGrpSpPr/>
          <p:nvPr userDrawn="1"/>
        </p:nvGrpSpPr>
        <p:grpSpPr>
          <a:xfrm>
            <a:off x="-2" y="1"/>
            <a:ext cx="12194791" cy="1323193"/>
            <a:chOff x="2687" y="0"/>
            <a:chExt cx="9146091" cy="1323193"/>
          </a:xfrm>
        </p:grpSpPr>
        <p:sp>
          <p:nvSpPr>
            <p:cNvPr id="5" name="Rectangle 3"/>
            <p:cNvSpPr/>
            <p:nvPr/>
          </p:nvSpPr>
          <p:spPr>
            <a:xfrm>
              <a:off x="2687" y="1"/>
              <a:ext cx="5029202" cy="1323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780" y="21600"/>
                  </a:lnTo>
                  <a:lnTo>
                    <a:pt x="0" y="21600"/>
                  </a:lnTo>
                  <a:lnTo>
                    <a:pt x="0" y="0"/>
                  </a:lnTo>
                  <a:close/>
                </a:path>
              </a:pathLst>
            </a:custGeom>
            <a:solidFill>
              <a:srgbClr val="AC101C"/>
            </a:solidFill>
            <a:ln w="12700" cap="flat">
              <a:noFill/>
              <a:miter lim="400000"/>
            </a:ln>
            <a:effectLst/>
          </p:spPr>
          <p:txBody>
            <a:bodyPr wrap="square" lIns="45719" tIns="45719" rIns="45719" bIns="45719" numCol="1" anchor="ctr">
              <a:noAutofit/>
            </a:bodyPr>
            <a:lstStyle/>
            <a:p>
              <a:pPr algn="ctr">
                <a:lnSpc>
                  <a:spcPct val="100000"/>
                </a:lnSpc>
                <a:defRPr sz="1800" spc="0">
                  <a:solidFill>
                    <a:srgbClr val="FFFFFF"/>
                  </a:solidFill>
                  <a:latin typeface="+mn-lt"/>
                  <a:ea typeface="+mn-ea"/>
                  <a:cs typeface="+mn-cs"/>
                  <a:sym typeface="Calibri"/>
                </a:defRPr>
              </a:pPr>
              <a:endParaRPr sz="1125" dirty="0">
                <a:latin typeface="Arial" panose="020B0604020202020204" pitchFamily="34" charset="0"/>
                <a:cs typeface="Arial" panose="020B0604020202020204" pitchFamily="34" charset="0"/>
              </a:endParaRPr>
            </a:p>
          </p:txBody>
        </p:sp>
        <p:sp>
          <p:nvSpPr>
            <p:cNvPr id="6" name="Rectangle 5"/>
            <p:cNvSpPr/>
            <p:nvPr/>
          </p:nvSpPr>
          <p:spPr>
            <a:xfrm>
              <a:off x="4372382" y="0"/>
              <a:ext cx="4776396" cy="1323192"/>
            </a:xfrm>
            <a:custGeom>
              <a:avLst/>
              <a:gdLst/>
              <a:ahLst/>
              <a:cxnLst>
                <a:cxn ang="0">
                  <a:pos x="wd2" y="hd2"/>
                </a:cxn>
                <a:cxn ang="5400000">
                  <a:pos x="wd2" y="hd2"/>
                </a:cxn>
                <a:cxn ang="10800000">
                  <a:pos x="wd2" y="hd2"/>
                </a:cxn>
                <a:cxn ang="16200000">
                  <a:pos x="wd2" y="hd2"/>
                </a:cxn>
              </a:cxnLst>
              <a:rect l="0" t="0" r="r" b="b"/>
              <a:pathLst>
                <a:path w="21600" h="21600" extrusionOk="0">
                  <a:moveTo>
                    <a:pt x="2870" y="0"/>
                  </a:moveTo>
                  <a:lnTo>
                    <a:pt x="21600" y="0"/>
                  </a:lnTo>
                  <a:lnTo>
                    <a:pt x="21600" y="21600"/>
                  </a:lnTo>
                  <a:lnTo>
                    <a:pt x="0" y="21600"/>
                  </a:lnTo>
                  <a:lnTo>
                    <a:pt x="2870" y="0"/>
                  </a:lnTo>
                  <a:close/>
                </a:path>
              </a:pathLst>
            </a:custGeom>
            <a:solidFill>
              <a:srgbClr val="ED1C2C"/>
            </a:solidFill>
            <a:ln w="12700" cap="flat">
              <a:noFill/>
              <a:miter lim="400000"/>
            </a:ln>
            <a:effectLst/>
          </p:spPr>
          <p:txBody>
            <a:bodyPr wrap="square" lIns="45719" tIns="45719" rIns="45719" bIns="45719" numCol="1" anchor="ctr">
              <a:noAutofit/>
            </a:bodyPr>
            <a:lstStyle/>
            <a:p>
              <a:pPr algn="ctr">
                <a:lnSpc>
                  <a:spcPct val="100000"/>
                </a:lnSpc>
                <a:defRPr sz="1800" spc="0">
                  <a:solidFill>
                    <a:srgbClr val="FFFFFF"/>
                  </a:solidFill>
                  <a:latin typeface="+mn-lt"/>
                  <a:ea typeface="+mn-ea"/>
                  <a:cs typeface="+mn-cs"/>
                  <a:sym typeface="Calibri"/>
                </a:defRPr>
              </a:pPr>
              <a:endParaRPr sz="1125" dirty="0">
                <a:latin typeface="Arial" panose="020B0604020202020204" pitchFamily="34" charset="0"/>
                <a:cs typeface="Arial" panose="020B0604020202020204" pitchFamily="34" charset="0"/>
              </a:endParaRPr>
            </a:p>
          </p:txBody>
        </p:sp>
      </p:grpSp>
      <p:sp>
        <p:nvSpPr>
          <p:cNvPr id="29" name="Text Placeholder 12"/>
          <p:cNvSpPr>
            <a:spLocks noGrp="1"/>
          </p:cNvSpPr>
          <p:nvPr>
            <p:ph type="body" sz="quarter" idx="11"/>
          </p:nvPr>
        </p:nvSpPr>
        <p:spPr>
          <a:xfrm>
            <a:off x="424493" y="387357"/>
            <a:ext cx="5689600" cy="548483"/>
          </a:xfrm>
          <a:prstGeom prst="rect">
            <a:avLst/>
          </a:prstGeom>
        </p:spPr>
        <p:txBody>
          <a:bodyPr/>
          <a:lstStyle>
            <a:lvl1pPr marL="0" marR="0" indent="0" algn="l" defTabSz="816388" rtl="0" fontAlgn="auto" latinLnBrk="0" hangingPunct="0">
              <a:lnSpc>
                <a:spcPct val="110000"/>
              </a:lnSpc>
              <a:spcBef>
                <a:spcPts val="0"/>
              </a:spcBef>
              <a:spcAft>
                <a:spcPts val="0"/>
              </a:spcAft>
              <a:buClrTx/>
              <a:buSzTx/>
              <a:buFontTx/>
              <a:buNone/>
              <a:tabLst/>
              <a:defRPr sz="2125" b="1" i="0" u="none">
                <a:solidFill>
                  <a:schemeClr val="bg1"/>
                </a:solidFill>
                <a:effectLst/>
                <a:latin typeface="Axiforma Book" panose="00000400000000000000" pitchFamily="50" charset="0"/>
                <a:cs typeface="Arial" panose="020B0604020202020204" pitchFamily="34" charset="0"/>
              </a:defRPr>
            </a:lvl1pPr>
          </a:lstStyle>
          <a:p>
            <a:endParaRPr lang="en-US" dirty="0"/>
          </a:p>
        </p:txBody>
      </p:sp>
      <p:sp>
        <p:nvSpPr>
          <p:cNvPr id="30" name="Slide Number Placeholder 29"/>
          <p:cNvSpPr>
            <a:spLocks noGrp="1"/>
          </p:cNvSpPr>
          <p:nvPr>
            <p:ph type="sldNum" sz="quarter" idx="12"/>
          </p:nvPr>
        </p:nvSpPr>
        <p:spPr>
          <a:xfrm>
            <a:off x="8784772" y="6356352"/>
            <a:ext cx="2844800" cy="365125"/>
          </a:xfrm>
        </p:spPr>
        <p:txBody>
          <a:bodyPr/>
          <a:lstStyle/>
          <a:p>
            <a:fld id="{E66B15C1-0E7C-4DD5-89EA-C33997CBF17B}" type="slidenum">
              <a:rPr lang="en-US" smtClean="0"/>
              <a:t>‹#›</a:t>
            </a:fld>
            <a:endParaRPr lang="en-US" dirty="0"/>
          </a:p>
        </p:txBody>
      </p:sp>
      <p:pic>
        <p:nvPicPr>
          <p:cNvPr id="3" name="Picture 2" descr="A red and blue sign&#10;&#10;Description automatically generated with low confidence">
            <a:extLst>
              <a:ext uri="{FF2B5EF4-FFF2-40B4-BE49-F238E27FC236}">
                <a16:creationId xmlns:a16="http://schemas.microsoft.com/office/drawing/2014/main" id="{21A1E61B-F218-4CA4-A57B-81323EB882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2500" y="136526"/>
            <a:ext cx="3057072" cy="1069975"/>
          </a:xfrm>
          <a:prstGeom prst="rect">
            <a:avLst/>
          </a:prstGeom>
        </p:spPr>
      </p:pic>
    </p:spTree>
    <p:extLst>
      <p:ext uri="{BB962C8B-B14F-4D97-AF65-F5344CB8AC3E}">
        <p14:creationId xmlns:p14="http://schemas.microsoft.com/office/powerpoint/2010/main" val="219232053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14400" y="1122363"/>
            <a:ext cx="10363200" cy="2387601"/>
          </a:xfrm>
          <a:prstGeom prst="rect">
            <a:avLst/>
          </a:prstGeom>
        </p:spPr>
        <p:txBody>
          <a:bodyPr anchor="b"/>
          <a:lstStyle>
            <a:lvl1pPr algn="ctr">
              <a:defRPr sz="7166"/>
            </a:lvl1pPr>
          </a:lstStyle>
          <a:p>
            <a:r>
              <a:t>Title Text</a:t>
            </a:r>
          </a:p>
        </p:txBody>
      </p:sp>
      <p:sp>
        <p:nvSpPr>
          <p:cNvPr id="12" name="Body Level One…"/>
          <p:cNvSpPr txBox="1">
            <a:spLocks noGrp="1"/>
          </p:cNvSpPr>
          <p:nvPr>
            <p:ph type="body" sz="quarter" idx="1"/>
          </p:nvPr>
        </p:nvSpPr>
        <p:spPr>
          <a:xfrm>
            <a:off x="1524000" y="3602038"/>
            <a:ext cx="9144000" cy="1655763"/>
          </a:xfrm>
          <a:prstGeom prst="rect">
            <a:avLst/>
          </a:prstGeom>
        </p:spPr>
        <p:txBody>
          <a:bodyPr/>
          <a:lstStyle>
            <a:lvl1pPr marL="0" indent="0" algn="ctr">
              <a:buSzTx/>
              <a:buFontTx/>
              <a:buNone/>
              <a:defRPr sz="2833"/>
            </a:lvl1pPr>
            <a:lvl2pPr marL="0" indent="544237" algn="ctr">
              <a:buSzTx/>
              <a:buFontTx/>
              <a:buNone/>
              <a:defRPr sz="2833"/>
            </a:lvl2pPr>
            <a:lvl3pPr marL="0" indent="1088473" algn="ctr">
              <a:buSzTx/>
              <a:buFontTx/>
              <a:buNone/>
              <a:defRPr sz="2833"/>
            </a:lvl3pPr>
            <a:lvl4pPr marL="0" indent="1632711" algn="ctr">
              <a:buSzTx/>
              <a:buFontTx/>
              <a:buNone/>
              <a:defRPr sz="2833"/>
            </a:lvl4pPr>
            <a:lvl5pPr marL="0" indent="2176947" algn="ctr">
              <a:buSzTx/>
              <a:buFontTx/>
              <a:buNone/>
              <a:defRPr sz="2833"/>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66449476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77060164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40"/>
            <a:ext cx="10515602" cy="2852737"/>
          </a:xfrm>
          <a:prstGeom prst="rect">
            <a:avLst/>
          </a:prstGeom>
        </p:spPr>
        <p:txBody>
          <a:bodyPr anchor="b"/>
          <a:lstStyle>
            <a:lvl1pPr>
              <a:defRPr sz="7166"/>
            </a:lvl1pPr>
          </a:lstStyle>
          <a:p>
            <a:r>
              <a:t>Title Text</a:t>
            </a:r>
          </a:p>
        </p:txBody>
      </p:sp>
      <p:sp>
        <p:nvSpPr>
          <p:cNvPr id="30" name="Body Level One…"/>
          <p:cNvSpPr txBox="1">
            <a:spLocks noGrp="1"/>
          </p:cNvSpPr>
          <p:nvPr>
            <p:ph type="body" sz="quarter" idx="1"/>
          </p:nvPr>
        </p:nvSpPr>
        <p:spPr>
          <a:xfrm>
            <a:off x="831850" y="4589464"/>
            <a:ext cx="10515602" cy="1500188"/>
          </a:xfrm>
          <a:prstGeom prst="rect">
            <a:avLst/>
          </a:prstGeom>
        </p:spPr>
        <p:txBody>
          <a:bodyPr/>
          <a:lstStyle>
            <a:lvl1pPr marL="0" indent="0">
              <a:buSzTx/>
              <a:buFontTx/>
              <a:buNone/>
              <a:defRPr sz="2833"/>
            </a:lvl1pPr>
            <a:lvl2pPr marL="0" indent="544237">
              <a:buSzTx/>
              <a:buFontTx/>
              <a:buNone/>
              <a:defRPr sz="2833"/>
            </a:lvl2pPr>
            <a:lvl3pPr marL="0" indent="1088473">
              <a:buSzTx/>
              <a:buFontTx/>
              <a:buNone/>
              <a:defRPr sz="2833"/>
            </a:lvl3pPr>
            <a:lvl4pPr marL="0" indent="1632711">
              <a:buSzTx/>
              <a:buFontTx/>
              <a:buNone/>
              <a:defRPr sz="2833"/>
            </a:lvl4pPr>
            <a:lvl5pPr marL="0" indent="2176947">
              <a:buSzTx/>
              <a:buFontTx/>
              <a:buNone/>
              <a:defRPr sz="2833"/>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13214355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75488872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8" y="365126"/>
            <a:ext cx="10515602" cy="1325564"/>
          </a:xfrm>
          <a:prstGeom prst="rect">
            <a:avLst/>
          </a:prstGeom>
        </p:spPr>
        <p:txBody>
          <a:bodyPr/>
          <a:lstStyle/>
          <a:p>
            <a:r>
              <a:t>Title Text</a:t>
            </a:r>
          </a:p>
        </p:txBody>
      </p:sp>
      <p:sp>
        <p:nvSpPr>
          <p:cNvPr id="48" name="Body Level One…"/>
          <p:cNvSpPr txBox="1">
            <a:spLocks noGrp="1"/>
          </p:cNvSpPr>
          <p:nvPr>
            <p:ph type="body" sz="quarter" idx="1"/>
          </p:nvPr>
        </p:nvSpPr>
        <p:spPr>
          <a:xfrm>
            <a:off x="839789" y="1681164"/>
            <a:ext cx="5157788" cy="823913"/>
          </a:xfrm>
          <a:prstGeom prst="rect">
            <a:avLst/>
          </a:prstGeom>
        </p:spPr>
        <p:txBody>
          <a:bodyPr anchor="b"/>
          <a:lstStyle>
            <a:lvl1pPr marL="0" indent="0">
              <a:buSzTx/>
              <a:buFontTx/>
              <a:buNone/>
              <a:defRPr sz="2833" b="1"/>
            </a:lvl1pPr>
            <a:lvl2pPr marL="0" indent="544237">
              <a:buSzTx/>
              <a:buFontTx/>
              <a:buNone/>
              <a:defRPr sz="2833" b="1"/>
            </a:lvl2pPr>
            <a:lvl3pPr marL="0" indent="1088473">
              <a:buSzTx/>
              <a:buFontTx/>
              <a:buNone/>
              <a:defRPr sz="2833" b="1"/>
            </a:lvl3pPr>
            <a:lvl4pPr marL="0" indent="1632711">
              <a:buSzTx/>
              <a:buFontTx/>
              <a:buNone/>
              <a:defRPr sz="2833" b="1"/>
            </a:lvl4pPr>
            <a:lvl5pPr marL="0" indent="2176947">
              <a:buSzTx/>
              <a:buFontTx/>
              <a:buNone/>
              <a:defRPr sz="2833"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4"/>
            <a:ext cx="5183191" cy="823913"/>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93966949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7348262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DB4B7F-EAB0-4EBE-B8B6-C53B1E825361}" type="datetimeFigureOut">
              <a:rPr lang="en-US" smtClean="0"/>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F56C73-8960-4A89-9A56-28F31807BA70}" type="slidenum">
              <a:rPr lang="en-US" smtClean="0"/>
              <a:t>‹#›</a:t>
            </a:fld>
            <a:endParaRPr lang="en-US" dirty="0"/>
          </a:p>
        </p:txBody>
      </p:sp>
    </p:spTree>
    <p:extLst>
      <p:ext uri="{BB962C8B-B14F-4D97-AF65-F5344CB8AC3E}">
        <p14:creationId xmlns:p14="http://schemas.microsoft.com/office/powerpoint/2010/main" val="773557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91280258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9" y="457200"/>
            <a:ext cx="3932238" cy="1600200"/>
          </a:xfrm>
          <a:prstGeom prst="rect">
            <a:avLst/>
          </a:prstGeom>
        </p:spPr>
        <p:txBody>
          <a:bodyPr anchor="b"/>
          <a:lstStyle>
            <a:lvl1pPr>
              <a:defRPr sz="3833"/>
            </a:lvl1pPr>
          </a:lstStyle>
          <a:p>
            <a:r>
              <a:t>Title Text</a:t>
            </a:r>
          </a:p>
        </p:txBody>
      </p:sp>
      <p:sp>
        <p:nvSpPr>
          <p:cNvPr id="73" name="Body Level One…"/>
          <p:cNvSpPr txBox="1">
            <a:spLocks noGrp="1"/>
          </p:cNvSpPr>
          <p:nvPr>
            <p:ph type="body" sz="half" idx="1"/>
          </p:nvPr>
        </p:nvSpPr>
        <p:spPr>
          <a:xfrm>
            <a:off x="5183188" y="987425"/>
            <a:ext cx="6172202" cy="4873626"/>
          </a:xfrm>
          <a:prstGeom prst="rect">
            <a:avLst/>
          </a:prstGeom>
        </p:spPr>
        <p:txBody>
          <a:bodyPr/>
          <a:lstStyle>
            <a:lvl1pPr>
              <a:defRPr sz="3833"/>
            </a:lvl1pPr>
            <a:lvl2pPr marL="855229" indent="-310993">
              <a:defRPr sz="3833"/>
            </a:lvl2pPr>
            <a:lvl3pPr marL="1451298" indent="-362825">
              <a:defRPr sz="3833"/>
            </a:lvl3pPr>
            <a:lvl4pPr marL="2068100" indent="-435389">
              <a:defRPr sz="3833"/>
            </a:lvl4pPr>
            <a:lvl5pPr marL="2612336" indent="-435389">
              <a:defRPr sz="3833"/>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40" cy="3811588"/>
          </a:xfrm>
          <a:prstGeom prst="rect">
            <a:avLst/>
          </a:prstGeom>
        </p:spPr>
        <p:txBody>
          <a:bodyPr/>
          <a:lstStyle>
            <a:lvl1pPr marL="0" indent="0">
              <a:buSzTx/>
              <a:buFontTx/>
              <a:buNone/>
              <a:defRPr sz="1600"/>
            </a:lvl1p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31433335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9" y="457200"/>
            <a:ext cx="3932238" cy="1600200"/>
          </a:xfrm>
          <a:prstGeom prst="rect">
            <a:avLst/>
          </a:prstGeom>
        </p:spPr>
        <p:txBody>
          <a:bodyPr anchor="b"/>
          <a:lstStyle>
            <a:lvl1pPr>
              <a:defRPr sz="3833"/>
            </a:lvl1pPr>
          </a:lstStyle>
          <a:p>
            <a:r>
              <a:t>Title Text</a:t>
            </a:r>
          </a:p>
        </p:txBody>
      </p:sp>
      <p:sp>
        <p:nvSpPr>
          <p:cNvPr id="83" name="Picture Placeholder 2"/>
          <p:cNvSpPr>
            <a:spLocks noGrp="1"/>
          </p:cNvSpPr>
          <p:nvPr>
            <p:ph type="pic" sz="half" idx="13"/>
          </p:nvPr>
        </p:nvSpPr>
        <p:spPr>
          <a:xfrm>
            <a:off x="5183188" y="987425"/>
            <a:ext cx="6172202" cy="4873626"/>
          </a:xfrm>
          <a:prstGeom prst="rect">
            <a:avLst/>
          </a:prstGeom>
        </p:spPr>
        <p:txBody>
          <a:bodyPr lIns="130621" rIns="130621">
            <a:noAutofit/>
          </a:bodyPr>
          <a:lstStyle/>
          <a:p>
            <a:endParaRPr dirty="0"/>
          </a:p>
        </p:txBody>
      </p:sp>
      <p:sp>
        <p:nvSpPr>
          <p:cNvPr id="84" name="Body Level One…"/>
          <p:cNvSpPr txBox="1">
            <a:spLocks noGrp="1"/>
          </p:cNvSpPr>
          <p:nvPr>
            <p:ph type="body" sz="quarter" idx="1"/>
          </p:nvPr>
        </p:nvSpPr>
        <p:spPr>
          <a:xfrm>
            <a:off x="839789" y="2057400"/>
            <a:ext cx="3932238" cy="3811588"/>
          </a:xfrm>
          <a:prstGeom prst="rect">
            <a:avLst/>
          </a:prstGeom>
        </p:spPr>
        <p:txBody>
          <a:bodyPr/>
          <a:lstStyle>
            <a:lvl1pPr marL="0" indent="0">
              <a:buSzTx/>
              <a:buFontTx/>
              <a:buNone/>
              <a:defRPr sz="1917"/>
            </a:lvl1pPr>
            <a:lvl2pPr marL="0" indent="544237">
              <a:buSzTx/>
              <a:buFontTx/>
              <a:buNone/>
              <a:defRPr sz="1917"/>
            </a:lvl2pPr>
            <a:lvl3pPr marL="0" indent="1088473">
              <a:buSzTx/>
              <a:buFontTx/>
              <a:buNone/>
              <a:defRPr sz="1917"/>
            </a:lvl3pPr>
            <a:lvl4pPr marL="0" indent="1632711">
              <a:buSzTx/>
              <a:buFontTx/>
              <a:buNone/>
              <a:defRPr sz="1917"/>
            </a:lvl4pPr>
            <a:lvl5pPr marL="0" indent="2176947">
              <a:buSzTx/>
              <a:buFontTx/>
              <a:buNone/>
              <a:defRPr sz="1917"/>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32282752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8731826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1"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1"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0759345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DB4B7F-EAB0-4EBE-B8B6-C53B1E825361}" type="datetimeFigureOut">
              <a:rPr lang="en-US" smtClean="0"/>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F56C73-8960-4A89-9A56-28F31807BA70}" type="slidenum">
              <a:rPr lang="en-US" smtClean="0"/>
              <a:t>‹#›</a:t>
            </a:fld>
            <a:endParaRPr lang="en-US" dirty="0"/>
          </a:p>
        </p:txBody>
      </p:sp>
    </p:spTree>
    <p:extLst>
      <p:ext uri="{BB962C8B-B14F-4D97-AF65-F5344CB8AC3E}">
        <p14:creationId xmlns:p14="http://schemas.microsoft.com/office/powerpoint/2010/main" val="395209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DB4B7F-EAB0-4EBE-B8B6-C53B1E825361}" type="datetimeFigureOut">
              <a:rPr lang="en-US" smtClean="0"/>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F56C73-8960-4A89-9A56-28F31807BA70}" type="slidenum">
              <a:rPr lang="en-US" smtClean="0"/>
              <a:t>‹#›</a:t>
            </a:fld>
            <a:endParaRPr lang="en-US" dirty="0"/>
          </a:p>
        </p:txBody>
      </p:sp>
    </p:spTree>
    <p:extLst>
      <p:ext uri="{BB962C8B-B14F-4D97-AF65-F5344CB8AC3E}">
        <p14:creationId xmlns:p14="http://schemas.microsoft.com/office/powerpoint/2010/main" val="149884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DB4B7F-EAB0-4EBE-B8B6-C53B1E825361}" type="datetimeFigureOut">
              <a:rPr lang="en-US" smtClean="0"/>
              <a:t>5/10/2022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F56C73-8960-4A89-9A56-28F31807BA70}" type="slidenum">
              <a:rPr lang="en-US" smtClean="0"/>
              <a:t>‹#›</a:t>
            </a:fld>
            <a:endParaRPr lang="en-US" dirty="0"/>
          </a:p>
        </p:txBody>
      </p:sp>
    </p:spTree>
    <p:extLst>
      <p:ext uri="{BB962C8B-B14F-4D97-AF65-F5344CB8AC3E}">
        <p14:creationId xmlns:p14="http://schemas.microsoft.com/office/powerpoint/2010/main" val="294230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DB4B7F-EAB0-4EBE-B8B6-C53B1E825361}" type="datetimeFigureOut">
              <a:rPr lang="en-US" smtClean="0"/>
              <a:t>5/10/2022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F56C73-8960-4A89-9A56-28F31807BA70}" type="slidenum">
              <a:rPr lang="en-US" smtClean="0"/>
              <a:t>‹#›</a:t>
            </a:fld>
            <a:endParaRPr lang="en-US" dirty="0"/>
          </a:p>
        </p:txBody>
      </p:sp>
    </p:spTree>
    <p:extLst>
      <p:ext uri="{BB962C8B-B14F-4D97-AF65-F5344CB8AC3E}">
        <p14:creationId xmlns:p14="http://schemas.microsoft.com/office/powerpoint/2010/main" val="41997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B4B7F-EAB0-4EBE-B8B6-C53B1E825361}" type="datetimeFigureOut">
              <a:rPr lang="en-US" smtClean="0"/>
              <a:t>5/10/2022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F56C73-8960-4A89-9A56-28F31807BA70}" type="slidenum">
              <a:rPr lang="en-US" smtClean="0"/>
              <a:t>‹#›</a:t>
            </a:fld>
            <a:endParaRPr lang="en-US" dirty="0"/>
          </a:p>
        </p:txBody>
      </p:sp>
    </p:spTree>
    <p:extLst>
      <p:ext uri="{BB962C8B-B14F-4D97-AF65-F5344CB8AC3E}">
        <p14:creationId xmlns:p14="http://schemas.microsoft.com/office/powerpoint/2010/main" val="168824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DB4B7F-EAB0-4EBE-B8B6-C53B1E825361}" type="datetimeFigureOut">
              <a:rPr lang="en-US" smtClean="0"/>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F56C73-8960-4A89-9A56-28F31807BA70}" type="slidenum">
              <a:rPr lang="en-US" smtClean="0"/>
              <a:t>‹#›</a:t>
            </a:fld>
            <a:endParaRPr lang="en-US" dirty="0"/>
          </a:p>
        </p:txBody>
      </p:sp>
    </p:spTree>
    <p:extLst>
      <p:ext uri="{BB962C8B-B14F-4D97-AF65-F5344CB8AC3E}">
        <p14:creationId xmlns:p14="http://schemas.microsoft.com/office/powerpoint/2010/main" val="411654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DB4B7F-EAB0-4EBE-B8B6-C53B1E825361}" type="datetimeFigureOut">
              <a:rPr lang="en-US" smtClean="0"/>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F56C73-8960-4A89-9A56-28F31807BA70}" type="slidenum">
              <a:rPr lang="en-US" smtClean="0"/>
              <a:t>‹#›</a:t>
            </a:fld>
            <a:endParaRPr lang="en-US" dirty="0"/>
          </a:p>
        </p:txBody>
      </p:sp>
    </p:spTree>
    <p:extLst>
      <p:ext uri="{BB962C8B-B14F-4D97-AF65-F5344CB8AC3E}">
        <p14:creationId xmlns:p14="http://schemas.microsoft.com/office/powerpoint/2010/main" val="180001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B4B7F-EAB0-4EBE-B8B6-C53B1E825361}" type="datetimeFigureOut">
              <a:rPr lang="en-US" smtClean="0"/>
              <a:t>5/10/2022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56C73-8960-4A89-9A56-28F31807BA70}" type="slidenum">
              <a:rPr lang="en-US" smtClean="0"/>
              <a:t>‹#›</a:t>
            </a:fld>
            <a:endParaRPr lang="en-US" dirty="0"/>
          </a:p>
        </p:txBody>
      </p:sp>
    </p:spTree>
    <p:extLst>
      <p:ext uri="{BB962C8B-B14F-4D97-AF65-F5344CB8AC3E}">
        <p14:creationId xmlns:p14="http://schemas.microsoft.com/office/powerpoint/2010/main" val="340104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6"/>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65310" tIns="65311" rIns="65310" bIns="65311"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65310" tIns="65311" rIns="65310" bIns="65311">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10307" y="6363929"/>
            <a:ext cx="343493" cy="349971"/>
          </a:xfrm>
          <a:prstGeom prst="rect">
            <a:avLst/>
          </a:prstGeom>
          <a:ln w="12700">
            <a:miter lim="400000"/>
          </a:ln>
        </p:spPr>
        <p:txBody>
          <a:bodyPr wrap="none" lIns="65310" tIns="65311" rIns="65310" bIns="65311" anchor="ctr">
            <a:spAutoFit/>
          </a:bodyPr>
          <a:lstStyle>
            <a:lvl1pPr algn="r">
              <a:lnSpc>
                <a:spcPct val="100000"/>
              </a:lnSpc>
              <a:defRPr sz="1417" spc="0">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29578999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txStyles>
    <p:titleStyle>
      <a:lvl1pPr marL="0" marR="0" indent="0" algn="l" defTabSz="1088473" rtl="0" latinLnBrk="0">
        <a:lnSpc>
          <a:spcPct val="90000"/>
        </a:lnSpc>
        <a:spcBef>
          <a:spcPts val="0"/>
        </a:spcBef>
        <a:spcAft>
          <a:spcPts val="0"/>
        </a:spcAft>
        <a:buClrTx/>
        <a:buSzTx/>
        <a:buFontTx/>
        <a:buNone/>
        <a:tabLst/>
        <a:defRPr sz="525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1088473" rtl="0" latinLnBrk="0">
        <a:lnSpc>
          <a:spcPct val="90000"/>
        </a:lnSpc>
        <a:spcBef>
          <a:spcPts val="0"/>
        </a:spcBef>
        <a:spcAft>
          <a:spcPts val="0"/>
        </a:spcAft>
        <a:buClrTx/>
        <a:buSzTx/>
        <a:buFontTx/>
        <a:buNone/>
        <a:tabLst/>
        <a:defRPr sz="525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1088473" rtl="0" latinLnBrk="0">
        <a:lnSpc>
          <a:spcPct val="90000"/>
        </a:lnSpc>
        <a:spcBef>
          <a:spcPts val="0"/>
        </a:spcBef>
        <a:spcAft>
          <a:spcPts val="0"/>
        </a:spcAft>
        <a:buClrTx/>
        <a:buSzTx/>
        <a:buFontTx/>
        <a:buNone/>
        <a:tabLst/>
        <a:defRPr sz="525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1088473" rtl="0" latinLnBrk="0">
        <a:lnSpc>
          <a:spcPct val="90000"/>
        </a:lnSpc>
        <a:spcBef>
          <a:spcPts val="0"/>
        </a:spcBef>
        <a:spcAft>
          <a:spcPts val="0"/>
        </a:spcAft>
        <a:buClrTx/>
        <a:buSzTx/>
        <a:buFontTx/>
        <a:buNone/>
        <a:tabLst/>
        <a:defRPr sz="525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1088473" rtl="0" latinLnBrk="0">
        <a:lnSpc>
          <a:spcPct val="90000"/>
        </a:lnSpc>
        <a:spcBef>
          <a:spcPts val="0"/>
        </a:spcBef>
        <a:spcAft>
          <a:spcPts val="0"/>
        </a:spcAft>
        <a:buClrTx/>
        <a:buSzTx/>
        <a:buFontTx/>
        <a:buNone/>
        <a:tabLst/>
        <a:defRPr sz="525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1088473" rtl="0" latinLnBrk="0">
        <a:lnSpc>
          <a:spcPct val="90000"/>
        </a:lnSpc>
        <a:spcBef>
          <a:spcPts val="0"/>
        </a:spcBef>
        <a:spcAft>
          <a:spcPts val="0"/>
        </a:spcAft>
        <a:buClrTx/>
        <a:buSzTx/>
        <a:buFontTx/>
        <a:buNone/>
        <a:tabLst/>
        <a:defRPr sz="525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1088473" rtl="0" latinLnBrk="0">
        <a:lnSpc>
          <a:spcPct val="90000"/>
        </a:lnSpc>
        <a:spcBef>
          <a:spcPts val="0"/>
        </a:spcBef>
        <a:spcAft>
          <a:spcPts val="0"/>
        </a:spcAft>
        <a:buClrTx/>
        <a:buSzTx/>
        <a:buFontTx/>
        <a:buNone/>
        <a:tabLst/>
        <a:defRPr sz="525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1088473" rtl="0" latinLnBrk="0">
        <a:lnSpc>
          <a:spcPct val="90000"/>
        </a:lnSpc>
        <a:spcBef>
          <a:spcPts val="0"/>
        </a:spcBef>
        <a:spcAft>
          <a:spcPts val="0"/>
        </a:spcAft>
        <a:buClrTx/>
        <a:buSzTx/>
        <a:buFontTx/>
        <a:buNone/>
        <a:tabLst/>
        <a:defRPr sz="525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1088473" rtl="0" latinLnBrk="0">
        <a:lnSpc>
          <a:spcPct val="90000"/>
        </a:lnSpc>
        <a:spcBef>
          <a:spcPts val="0"/>
        </a:spcBef>
        <a:spcAft>
          <a:spcPts val="0"/>
        </a:spcAft>
        <a:buClrTx/>
        <a:buSzTx/>
        <a:buFontTx/>
        <a:buNone/>
        <a:tabLst/>
        <a:defRPr sz="525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72118" marR="0" indent="-272118" algn="l" defTabSz="1088473" rtl="0" latinLnBrk="0">
        <a:lnSpc>
          <a:spcPct val="90000"/>
        </a:lnSpc>
        <a:spcBef>
          <a:spcPts val="1191"/>
        </a:spcBef>
        <a:spcAft>
          <a:spcPts val="0"/>
        </a:spcAft>
        <a:buClrTx/>
        <a:buSzPct val="100000"/>
        <a:buFont typeface="Arial"/>
        <a:buChar char="•"/>
        <a:tabLst/>
        <a:defRPr sz="3333" b="0" i="0" u="none" strike="noStrike" cap="none" spc="0" baseline="0">
          <a:ln>
            <a:noFill/>
          </a:ln>
          <a:solidFill>
            <a:srgbClr val="000000"/>
          </a:solidFill>
          <a:uFillTx/>
          <a:latin typeface="+mn-lt"/>
          <a:ea typeface="+mn-ea"/>
          <a:cs typeface="+mn-cs"/>
          <a:sym typeface="Calibri"/>
        </a:defRPr>
      </a:lvl1pPr>
      <a:lvl2pPr marL="861708" marR="0" indent="-317471" algn="l" defTabSz="1088473" rtl="0" latinLnBrk="0">
        <a:lnSpc>
          <a:spcPct val="90000"/>
        </a:lnSpc>
        <a:spcBef>
          <a:spcPts val="1191"/>
        </a:spcBef>
        <a:spcAft>
          <a:spcPts val="0"/>
        </a:spcAft>
        <a:buClrTx/>
        <a:buSzPct val="100000"/>
        <a:buFont typeface="Arial"/>
        <a:buChar char="•"/>
        <a:tabLst/>
        <a:defRPr sz="3333" b="0" i="0" u="none" strike="noStrike" cap="none" spc="0" baseline="0">
          <a:ln>
            <a:noFill/>
          </a:ln>
          <a:solidFill>
            <a:srgbClr val="000000"/>
          </a:solidFill>
          <a:uFillTx/>
          <a:latin typeface="+mn-lt"/>
          <a:ea typeface="+mn-ea"/>
          <a:cs typeface="+mn-cs"/>
          <a:sym typeface="Calibri"/>
        </a:defRPr>
      </a:lvl2pPr>
      <a:lvl3pPr marL="1469438" marR="0" indent="-380965" algn="l" defTabSz="1088473" rtl="0" latinLnBrk="0">
        <a:lnSpc>
          <a:spcPct val="90000"/>
        </a:lnSpc>
        <a:spcBef>
          <a:spcPts val="1191"/>
        </a:spcBef>
        <a:spcAft>
          <a:spcPts val="0"/>
        </a:spcAft>
        <a:buClrTx/>
        <a:buSzPct val="100000"/>
        <a:buFont typeface="Arial"/>
        <a:buChar char="•"/>
        <a:tabLst/>
        <a:defRPr sz="3333" b="0" i="0" u="none" strike="noStrike" cap="none" spc="0" baseline="0">
          <a:ln>
            <a:noFill/>
          </a:ln>
          <a:solidFill>
            <a:srgbClr val="000000"/>
          </a:solidFill>
          <a:uFillTx/>
          <a:latin typeface="+mn-lt"/>
          <a:ea typeface="+mn-ea"/>
          <a:cs typeface="+mn-cs"/>
          <a:sym typeface="Calibri"/>
        </a:defRPr>
      </a:lvl3pPr>
      <a:lvl4pPr marL="2056005" marR="0" indent="-423296" algn="l" defTabSz="1088473" rtl="0" latinLnBrk="0">
        <a:lnSpc>
          <a:spcPct val="90000"/>
        </a:lnSpc>
        <a:spcBef>
          <a:spcPts val="1191"/>
        </a:spcBef>
        <a:spcAft>
          <a:spcPts val="0"/>
        </a:spcAft>
        <a:buClrTx/>
        <a:buSzPct val="100000"/>
        <a:buFont typeface="Arial"/>
        <a:buChar char="•"/>
        <a:tabLst/>
        <a:defRPr sz="3333" b="0" i="0" u="none" strike="noStrike" cap="none" spc="0" baseline="0">
          <a:ln>
            <a:noFill/>
          </a:ln>
          <a:solidFill>
            <a:srgbClr val="000000"/>
          </a:solidFill>
          <a:uFillTx/>
          <a:latin typeface="+mn-lt"/>
          <a:ea typeface="+mn-ea"/>
          <a:cs typeface="+mn-cs"/>
          <a:sym typeface="Calibri"/>
        </a:defRPr>
      </a:lvl4pPr>
      <a:lvl5pPr marL="2600242" marR="0" indent="-423296" algn="l" defTabSz="1088473" rtl="0" latinLnBrk="0">
        <a:lnSpc>
          <a:spcPct val="90000"/>
        </a:lnSpc>
        <a:spcBef>
          <a:spcPts val="1191"/>
        </a:spcBef>
        <a:spcAft>
          <a:spcPts val="0"/>
        </a:spcAft>
        <a:buClrTx/>
        <a:buSzPct val="100000"/>
        <a:buFont typeface="Arial"/>
        <a:buChar char="•"/>
        <a:tabLst/>
        <a:defRPr sz="3333" b="0" i="0" u="none" strike="noStrike" cap="none" spc="0" baseline="0">
          <a:ln>
            <a:noFill/>
          </a:ln>
          <a:solidFill>
            <a:srgbClr val="000000"/>
          </a:solidFill>
          <a:uFillTx/>
          <a:latin typeface="+mn-lt"/>
          <a:ea typeface="+mn-ea"/>
          <a:cs typeface="+mn-cs"/>
          <a:sym typeface="Calibri"/>
        </a:defRPr>
      </a:lvl5pPr>
      <a:lvl6pPr marL="3144479" marR="0" indent="-423296" algn="l" defTabSz="1088473" rtl="0" latinLnBrk="0">
        <a:lnSpc>
          <a:spcPct val="90000"/>
        </a:lnSpc>
        <a:spcBef>
          <a:spcPts val="1191"/>
        </a:spcBef>
        <a:spcAft>
          <a:spcPts val="0"/>
        </a:spcAft>
        <a:buClrTx/>
        <a:buSzPct val="100000"/>
        <a:buFont typeface="Arial"/>
        <a:buChar char="•"/>
        <a:tabLst/>
        <a:defRPr sz="3333" b="0" i="0" u="none" strike="noStrike" cap="none" spc="0" baseline="0">
          <a:ln>
            <a:noFill/>
          </a:ln>
          <a:solidFill>
            <a:srgbClr val="000000"/>
          </a:solidFill>
          <a:uFillTx/>
          <a:latin typeface="+mn-lt"/>
          <a:ea typeface="+mn-ea"/>
          <a:cs typeface="+mn-cs"/>
          <a:sym typeface="Calibri"/>
        </a:defRPr>
      </a:lvl6pPr>
      <a:lvl7pPr marL="3688716" marR="0" indent="-423296" algn="l" defTabSz="1088473" rtl="0" latinLnBrk="0">
        <a:lnSpc>
          <a:spcPct val="90000"/>
        </a:lnSpc>
        <a:spcBef>
          <a:spcPts val="1191"/>
        </a:spcBef>
        <a:spcAft>
          <a:spcPts val="0"/>
        </a:spcAft>
        <a:buClrTx/>
        <a:buSzPct val="100000"/>
        <a:buFont typeface="Arial"/>
        <a:buChar char="•"/>
        <a:tabLst/>
        <a:defRPr sz="3333" b="0" i="0" u="none" strike="noStrike" cap="none" spc="0" baseline="0">
          <a:ln>
            <a:noFill/>
          </a:ln>
          <a:solidFill>
            <a:srgbClr val="000000"/>
          </a:solidFill>
          <a:uFillTx/>
          <a:latin typeface="+mn-lt"/>
          <a:ea typeface="+mn-ea"/>
          <a:cs typeface="+mn-cs"/>
          <a:sym typeface="Calibri"/>
        </a:defRPr>
      </a:lvl7pPr>
      <a:lvl8pPr marL="4232952" marR="0" indent="-423296" algn="l" defTabSz="1088473" rtl="0" latinLnBrk="0">
        <a:lnSpc>
          <a:spcPct val="90000"/>
        </a:lnSpc>
        <a:spcBef>
          <a:spcPts val="1191"/>
        </a:spcBef>
        <a:spcAft>
          <a:spcPts val="0"/>
        </a:spcAft>
        <a:buClrTx/>
        <a:buSzPct val="100000"/>
        <a:buFont typeface="Arial"/>
        <a:buChar char="•"/>
        <a:tabLst/>
        <a:defRPr sz="3333" b="0" i="0" u="none" strike="noStrike" cap="none" spc="0" baseline="0">
          <a:ln>
            <a:noFill/>
          </a:ln>
          <a:solidFill>
            <a:srgbClr val="000000"/>
          </a:solidFill>
          <a:uFillTx/>
          <a:latin typeface="+mn-lt"/>
          <a:ea typeface="+mn-ea"/>
          <a:cs typeface="+mn-cs"/>
          <a:sym typeface="Calibri"/>
        </a:defRPr>
      </a:lvl8pPr>
      <a:lvl9pPr marL="4777189" marR="0" indent="-423296" algn="l" defTabSz="1088473" rtl="0" latinLnBrk="0">
        <a:lnSpc>
          <a:spcPct val="90000"/>
        </a:lnSpc>
        <a:spcBef>
          <a:spcPts val="1191"/>
        </a:spcBef>
        <a:spcAft>
          <a:spcPts val="0"/>
        </a:spcAft>
        <a:buClrTx/>
        <a:buSzPct val="100000"/>
        <a:buFont typeface="Arial"/>
        <a:buChar char="•"/>
        <a:tabLst/>
        <a:defRPr sz="3333" b="0" i="0" u="none" strike="noStrike" cap="none" spc="0" baseline="0">
          <a:ln>
            <a:noFill/>
          </a:ln>
          <a:solidFill>
            <a:srgbClr val="000000"/>
          </a:solidFill>
          <a:uFillTx/>
          <a:latin typeface="+mn-lt"/>
          <a:ea typeface="+mn-ea"/>
          <a:cs typeface="+mn-cs"/>
          <a:sym typeface="Calibri"/>
        </a:defRPr>
      </a:lvl9pPr>
    </p:bodyStyle>
    <p:otherStyle>
      <a:lvl1pPr marL="0" marR="0" indent="0" algn="r" defTabSz="1088473" rtl="0" latinLnBrk="0">
        <a:lnSpc>
          <a:spcPct val="100000"/>
        </a:lnSpc>
        <a:spcBef>
          <a:spcPts val="0"/>
        </a:spcBef>
        <a:spcAft>
          <a:spcPts val="0"/>
        </a:spcAft>
        <a:buClrTx/>
        <a:buSzTx/>
        <a:buFontTx/>
        <a:buNone/>
        <a:tabLst/>
        <a:defRPr sz="1417" b="0" i="0" u="none" strike="noStrike" cap="none" spc="0" baseline="0">
          <a:ln>
            <a:noFill/>
          </a:ln>
          <a:solidFill>
            <a:schemeClr val="tx1"/>
          </a:solidFill>
          <a:uFillTx/>
          <a:latin typeface="+mn-lt"/>
          <a:ea typeface="+mn-ea"/>
          <a:cs typeface="+mn-cs"/>
          <a:sym typeface="Calibri"/>
        </a:defRPr>
      </a:lvl1pPr>
      <a:lvl2pPr marL="0" marR="0" indent="544237" algn="r" defTabSz="1088473" rtl="0" latinLnBrk="0">
        <a:lnSpc>
          <a:spcPct val="100000"/>
        </a:lnSpc>
        <a:spcBef>
          <a:spcPts val="0"/>
        </a:spcBef>
        <a:spcAft>
          <a:spcPts val="0"/>
        </a:spcAft>
        <a:buClrTx/>
        <a:buSzTx/>
        <a:buFontTx/>
        <a:buNone/>
        <a:tabLst/>
        <a:defRPr sz="1417" b="0" i="0" u="none" strike="noStrike" cap="none" spc="0" baseline="0">
          <a:ln>
            <a:noFill/>
          </a:ln>
          <a:solidFill>
            <a:schemeClr val="tx1"/>
          </a:solidFill>
          <a:uFillTx/>
          <a:latin typeface="+mn-lt"/>
          <a:ea typeface="+mn-ea"/>
          <a:cs typeface="+mn-cs"/>
          <a:sym typeface="Calibri"/>
        </a:defRPr>
      </a:lvl2pPr>
      <a:lvl3pPr marL="0" marR="0" indent="1088473" algn="r" defTabSz="1088473" rtl="0" latinLnBrk="0">
        <a:lnSpc>
          <a:spcPct val="100000"/>
        </a:lnSpc>
        <a:spcBef>
          <a:spcPts val="0"/>
        </a:spcBef>
        <a:spcAft>
          <a:spcPts val="0"/>
        </a:spcAft>
        <a:buClrTx/>
        <a:buSzTx/>
        <a:buFontTx/>
        <a:buNone/>
        <a:tabLst/>
        <a:defRPr sz="1417" b="0" i="0" u="none" strike="noStrike" cap="none" spc="0" baseline="0">
          <a:ln>
            <a:noFill/>
          </a:ln>
          <a:solidFill>
            <a:schemeClr val="tx1"/>
          </a:solidFill>
          <a:uFillTx/>
          <a:latin typeface="+mn-lt"/>
          <a:ea typeface="+mn-ea"/>
          <a:cs typeface="+mn-cs"/>
          <a:sym typeface="Calibri"/>
        </a:defRPr>
      </a:lvl3pPr>
      <a:lvl4pPr marL="0" marR="0" indent="1632711" algn="r" defTabSz="1088473" rtl="0" latinLnBrk="0">
        <a:lnSpc>
          <a:spcPct val="100000"/>
        </a:lnSpc>
        <a:spcBef>
          <a:spcPts val="0"/>
        </a:spcBef>
        <a:spcAft>
          <a:spcPts val="0"/>
        </a:spcAft>
        <a:buClrTx/>
        <a:buSzTx/>
        <a:buFontTx/>
        <a:buNone/>
        <a:tabLst/>
        <a:defRPr sz="1417" b="0" i="0" u="none" strike="noStrike" cap="none" spc="0" baseline="0">
          <a:ln>
            <a:noFill/>
          </a:ln>
          <a:solidFill>
            <a:schemeClr val="tx1"/>
          </a:solidFill>
          <a:uFillTx/>
          <a:latin typeface="+mn-lt"/>
          <a:ea typeface="+mn-ea"/>
          <a:cs typeface="+mn-cs"/>
          <a:sym typeface="Calibri"/>
        </a:defRPr>
      </a:lvl4pPr>
      <a:lvl5pPr marL="0" marR="0" indent="2176947" algn="r" defTabSz="1088473" rtl="0" latinLnBrk="0">
        <a:lnSpc>
          <a:spcPct val="100000"/>
        </a:lnSpc>
        <a:spcBef>
          <a:spcPts val="0"/>
        </a:spcBef>
        <a:spcAft>
          <a:spcPts val="0"/>
        </a:spcAft>
        <a:buClrTx/>
        <a:buSzTx/>
        <a:buFontTx/>
        <a:buNone/>
        <a:tabLst/>
        <a:defRPr sz="1417" b="0" i="0" u="none" strike="noStrike" cap="none" spc="0" baseline="0">
          <a:ln>
            <a:noFill/>
          </a:ln>
          <a:solidFill>
            <a:schemeClr val="tx1"/>
          </a:solidFill>
          <a:uFillTx/>
          <a:latin typeface="+mn-lt"/>
          <a:ea typeface="+mn-ea"/>
          <a:cs typeface="+mn-cs"/>
          <a:sym typeface="Calibri"/>
        </a:defRPr>
      </a:lvl5pPr>
      <a:lvl6pPr marL="0" marR="0" indent="2721184" algn="r" defTabSz="1088473" rtl="0" latinLnBrk="0">
        <a:lnSpc>
          <a:spcPct val="100000"/>
        </a:lnSpc>
        <a:spcBef>
          <a:spcPts val="0"/>
        </a:spcBef>
        <a:spcAft>
          <a:spcPts val="0"/>
        </a:spcAft>
        <a:buClrTx/>
        <a:buSzTx/>
        <a:buFontTx/>
        <a:buNone/>
        <a:tabLst/>
        <a:defRPr sz="1417" b="0" i="0" u="none" strike="noStrike" cap="none" spc="0" baseline="0">
          <a:ln>
            <a:noFill/>
          </a:ln>
          <a:solidFill>
            <a:schemeClr val="tx1"/>
          </a:solidFill>
          <a:uFillTx/>
          <a:latin typeface="+mn-lt"/>
          <a:ea typeface="+mn-ea"/>
          <a:cs typeface="+mn-cs"/>
          <a:sym typeface="Calibri"/>
        </a:defRPr>
      </a:lvl6pPr>
      <a:lvl7pPr marL="0" marR="0" indent="3265420" algn="r" defTabSz="1088473" rtl="0" latinLnBrk="0">
        <a:lnSpc>
          <a:spcPct val="100000"/>
        </a:lnSpc>
        <a:spcBef>
          <a:spcPts val="0"/>
        </a:spcBef>
        <a:spcAft>
          <a:spcPts val="0"/>
        </a:spcAft>
        <a:buClrTx/>
        <a:buSzTx/>
        <a:buFontTx/>
        <a:buNone/>
        <a:tabLst/>
        <a:defRPr sz="1417" b="0" i="0" u="none" strike="noStrike" cap="none" spc="0" baseline="0">
          <a:ln>
            <a:noFill/>
          </a:ln>
          <a:solidFill>
            <a:schemeClr val="tx1"/>
          </a:solidFill>
          <a:uFillTx/>
          <a:latin typeface="+mn-lt"/>
          <a:ea typeface="+mn-ea"/>
          <a:cs typeface="+mn-cs"/>
          <a:sym typeface="Calibri"/>
        </a:defRPr>
      </a:lvl7pPr>
      <a:lvl8pPr marL="0" marR="0" indent="3809657" algn="r" defTabSz="1088473" rtl="0" latinLnBrk="0">
        <a:lnSpc>
          <a:spcPct val="100000"/>
        </a:lnSpc>
        <a:spcBef>
          <a:spcPts val="0"/>
        </a:spcBef>
        <a:spcAft>
          <a:spcPts val="0"/>
        </a:spcAft>
        <a:buClrTx/>
        <a:buSzTx/>
        <a:buFontTx/>
        <a:buNone/>
        <a:tabLst/>
        <a:defRPr sz="1417" b="0" i="0" u="none" strike="noStrike" cap="none" spc="0" baseline="0">
          <a:ln>
            <a:noFill/>
          </a:ln>
          <a:solidFill>
            <a:schemeClr val="tx1"/>
          </a:solidFill>
          <a:uFillTx/>
          <a:latin typeface="+mn-lt"/>
          <a:ea typeface="+mn-ea"/>
          <a:cs typeface="+mn-cs"/>
          <a:sym typeface="Calibri"/>
        </a:defRPr>
      </a:lvl8pPr>
      <a:lvl9pPr marL="0" marR="0" indent="4353894" algn="r" defTabSz="1088473" rtl="0" latinLnBrk="0">
        <a:lnSpc>
          <a:spcPct val="100000"/>
        </a:lnSpc>
        <a:spcBef>
          <a:spcPts val="0"/>
        </a:spcBef>
        <a:spcAft>
          <a:spcPts val="0"/>
        </a:spcAft>
        <a:buClrTx/>
        <a:buSzTx/>
        <a:buFontTx/>
        <a:buNone/>
        <a:tabLst/>
        <a:defRPr sz="1417"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5.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6" Type="http://schemas.openxmlformats.org/officeDocument/2006/relationships/image" Target="../media/image20.jpg"/><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sv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fcc.gov/acp-consumer-outreach-toolkit" TargetMode="External"/><Relationship Id="rId2" Type="http://schemas.openxmlformats.org/officeDocument/2006/relationships/image" Target="../media/image38.jpeg"/><Relationship Id="rId1" Type="http://schemas.openxmlformats.org/officeDocument/2006/relationships/slideLayout" Target="../slideLayouts/slideLayout12.xml"/><Relationship Id="rId6" Type="http://schemas.openxmlformats.org/officeDocument/2006/relationships/hyperlink" Target="https://connectednation.org/current-broadband-funding/" TargetMode="External"/><Relationship Id="rId5" Type="http://schemas.openxmlformats.org/officeDocument/2006/relationships/hyperlink" Target="https://www.michiganbusiness.org/broadband/" TargetMode="External"/><Relationship Id="rId4" Type="http://schemas.openxmlformats.org/officeDocument/2006/relationships/hyperlink" Target="https://connectednation.org/michigan/"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78"/>
            <a:ext cx="12192000" cy="688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762000"/>
            <a:ext cx="11049000" cy="2841625"/>
          </a:xfrm>
        </p:spPr>
        <p:txBody>
          <a:bodyPr>
            <a:normAutofit fontScale="90000"/>
          </a:bodyPr>
          <a:lstStyle/>
          <a:p>
            <a:r>
              <a:rPr lang="en-US" sz="5300" b="1" dirty="0">
                <a:solidFill>
                  <a:schemeClr val="bg1"/>
                </a:solidFill>
                <a:latin typeface="HelveticaNeueLT Pro 55 Roman" panose="020B0604020202020204" pitchFamily="34" charset="0"/>
              </a:rPr>
              <a:t>Broadband Update</a:t>
            </a:r>
            <a:br>
              <a:rPr lang="en-US" dirty="0">
                <a:solidFill>
                  <a:schemeClr val="bg1"/>
                </a:solidFill>
                <a:latin typeface="HelveticaNeueLT Pro 55 Roman" panose="020B0604020202020204" pitchFamily="34" charset="0"/>
              </a:rPr>
            </a:br>
            <a:r>
              <a:rPr lang="en-US" sz="8000" b="1" dirty="0">
                <a:solidFill>
                  <a:schemeClr val="bg1"/>
                </a:solidFill>
                <a:latin typeface="HelveticaNeueLT Pro 55 Roman" panose="020B0604020202020204" pitchFamily="34" charset="0"/>
              </a:rPr>
              <a:t>UP Association of </a:t>
            </a:r>
            <a:br>
              <a:rPr lang="en-US" sz="8000" b="1" dirty="0">
                <a:solidFill>
                  <a:schemeClr val="bg1"/>
                </a:solidFill>
                <a:latin typeface="HelveticaNeueLT Pro 55 Roman" panose="020B0604020202020204" pitchFamily="34" charset="0"/>
              </a:rPr>
            </a:br>
            <a:r>
              <a:rPr lang="en-US" sz="8000" b="1" dirty="0">
                <a:solidFill>
                  <a:schemeClr val="bg1"/>
                </a:solidFill>
                <a:latin typeface="HelveticaNeueLT Pro 55 Roman" panose="020B0604020202020204" pitchFamily="34" charset="0"/>
              </a:rPr>
              <a:t>County Commissioners</a:t>
            </a:r>
            <a:br>
              <a:rPr lang="en-US" sz="8000" dirty="0">
                <a:solidFill>
                  <a:schemeClr val="bg1"/>
                </a:solidFill>
                <a:latin typeface="HelveticaNeueLT Pro 55 Roman" panose="020B0604020202020204" pitchFamily="34" charset="0"/>
              </a:rPr>
            </a:br>
            <a:r>
              <a:rPr lang="en-US" sz="3600" b="1" dirty="0">
                <a:solidFill>
                  <a:schemeClr val="bg1"/>
                </a:solidFill>
                <a:latin typeface="HelveticaNeueLT Pro 55 Roman" panose="020B0604020202020204" pitchFamily="34" charset="0"/>
              </a:rPr>
              <a:t>May 05, 2022</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7400" y="4953000"/>
            <a:ext cx="2220019" cy="1850016"/>
          </a:xfrm>
          <a:prstGeom prst="rect">
            <a:avLst/>
          </a:prstGeom>
        </p:spPr>
      </p:pic>
    </p:spTree>
    <p:extLst>
      <p:ext uri="{BB962C8B-B14F-4D97-AF65-F5344CB8AC3E}">
        <p14:creationId xmlns:p14="http://schemas.microsoft.com/office/powerpoint/2010/main" val="70532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21"/>
          <p:cNvGrpSpPr/>
          <p:nvPr/>
        </p:nvGrpSpPr>
        <p:grpSpPr>
          <a:xfrm>
            <a:off x="-113930" y="32357"/>
            <a:ext cx="12195588" cy="6858001"/>
            <a:chOff x="0" y="0"/>
            <a:chExt cx="9146689" cy="6858000"/>
          </a:xfrm>
        </p:grpSpPr>
        <p:sp>
          <p:nvSpPr>
            <p:cNvPr id="118" name="Rectangle 3"/>
            <p:cNvSpPr/>
            <p:nvPr/>
          </p:nvSpPr>
          <p:spPr>
            <a:xfrm>
              <a:off x="2687" y="1"/>
              <a:ext cx="5029202" cy="1323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780" y="21600"/>
                  </a:lnTo>
                  <a:lnTo>
                    <a:pt x="0" y="21600"/>
                  </a:lnTo>
                  <a:lnTo>
                    <a:pt x="0" y="0"/>
                  </a:lnTo>
                  <a:close/>
                </a:path>
              </a:pathLst>
            </a:custGeom>
            <a:solidFill>
              <a:srgbClr val="AC101C"/>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19" name="Rectangle 5"/>
            <p:cNvSpPr/>
            <p:nvPr/>
          </p:nvSpPr>
          <p:spPr>
            <a:xfrm>
              <a:off x="4370294" y="0"/>
              <a:ext cx="4776396" cy="1323192"/>
            </a:xfrm>
            <a:custGeom>
              <a:avLst/>
              <a:gdLst/>
              <a:ahLst/>
              <a:cxnLst>
                <a:cxn ang="0">
                  <a:pos x="wd2" y="hd2"/>
                </a:cxn>
                <a:cxn ang="5400000">
                  <a:pos x="wd2" y="hd2"/>
                </a:cxn>
                <a:cxn ang="10800000">
                  <a:pos x="wd2" y="hd2"/>
                </a:cxn>
                <a:cxn ang="16200000">
                  <a:pos x="wd2" y="hd2"/>
                </a:cxn>
              </a:cxnLst>
              <a:rect l="0" t="0" r="r" b="b"/>
              <a:pathLst>
                <a:path w="21600" h="21600" extrusionOk="0">
                  <a:moveTo>
                    <a:pt x="2870" y="0"/>
                  </a:moveTo>
                  <a:lnTo>
                    <a:pt x="21600" y="0"/>
                  </a:lnTo>
                  <a:lnTo>
                    <a:pt x="21600" y="21600"/>
                  </a:lnTo>
                  <a:lnTo>
                    <a:pt x="0" y="21600"/>
                  </a:lnTo>
                  <a:lnTo>
                    <a:pt x="2870" y="0"/>
                  </a:lnTo>
                  <a:close/>
                </a:path>
              </a:pathLst>
            </a:custGeom>
            <a:solidFill>
              <a:srgbClr val="ED1C2C"/>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20" name="Parallelogram 7"/>
            <p:cNvSpPr/>
            <p:nvPr/>
          </p:nvSpPr>
          <p:spPr>
            <a:xfrm>
              <a:off x="-1" y="1323191"/>
              <a:ext cx="4370295" cy="5534810"/>
            </a:xfrm>
            <a:custGeom>
              <a:avLst/>
              <a:gdLst/>
              <a:ahLst/>
              <a:cxnLst>
                <a:cxn ang="0">
                  <a:pos x="wd2" y="hd2"/>
                </a:cxn>
                <a:cxn ang="5400000">
                  <a:pos x="wd2" y="hd2"/>
                </a:cxn>
                <a:cxn ang="10800000">
                  <a:pos x="wd2" y="hd2"/>
                </a:cxn>
                <a:cxn ang="16200000">
                  <a:pos x="wd2" y="hd2"/>
                </a:cxn>
              </a:cxnLst>
              <a:rect l="0" t="0" r="r" b="b"/>
              <a:pathLst>
                <a:path w="21600" h="21600" extrusionOk="0">
                  <a:moveTo>
                    <a:pt x="12" y="21600"/>
                  </a:moveTo>
                  <a:cubicBezTo>
                    <a:pt x="8" y="14400"/>
                    <a:pt x="4" y="7200"/>
                    <a:pt x="0" y="0"/>
                  </a:cubicBezTo>
                  <a:lnTo>
                    <a:pt x="21600" y="0"/>
                  </a:lnTo>
                  <a:lnTo>
                    <a:pt x="7847" y="21600"/>
                  </a:lnTo>
                  <a:lnTo>
                    <a:pt x="12" y="21600"/>
                  </a:lnTo>
                  <a:close/>
                </a:path>
              </a:pathLst>
            </a:custGeom>
            <a:solidFill>
              <a:srgbClr val="F0F0F0"/>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grpSp>
      <p:pic>
        <p:nvPicPr>
          <p:cNvPr id="122" name="Picture 14" descr="Picture 14"/>
          <p:cNvPicPr>
            <a:picLocks noChangeAspect="1"/>
          </p:cNvPicPr>
          <p:nvPr/>
        </p:nvPicPr>
        <p:blipFill>
          <a:blip r:embed="rId2"/>
          <a:stretch>
            <a:fillRect/>
          </a:stretch>
        </p:blipFill>
        <p:spPr>
          <a:xfrm>
            <a:off x="11089728" y="307931"/>
            <a:ext cx="530773" cy="652190"/>
          </a:xfrm>
          <a:prstGeom prst="rect">
            <a:avLst/>
          </a:prstGeom>
          <a:ln w="12700">
            <a:miter lim="400000"/>
          </a:ln>
        </p:spPr>
      </p:pic>
      <p:sp>
        <p:nvSpPr>
          <p:cNvPr id="138" name="TextBox 15"/>
          <p:cNvSpPr txBox="1"/>
          <p:nvPr/>
        </p:nvSpPr>
        <p:spPr>
          <a:xfrm>
            <a:off x="92342" y="289707"/>
            <a:ext cx="7626957" cy="88690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400" b="1" spc="350">
                <a:solidFill>
                  <a:srgbClr val="FFFFFF"/>
                </a:solidFill>
              </a:defRPr>
            </a:lvl1pPr>
          </a:lstStyle>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2667"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rPr>
              <a:t>Michigan Broadband Infrastructure Audit and Validation Project </a:t>
            </a:r>
            <a:endParaRPr kumimoji="0" sz="2667"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endParaRPr>
          </a:p>
        </p:txBody>
      </p:sp>
      <p:pic>
        <p:nvPicPr>
          <p:cNvPr id="25" name="Picture 24" descr="COVID-19 Announcement from the Michigan Department of Labor &amp; Economic  Opportunity - Byron Center Chamber of Commerce, MI">
            <a:extLst>
              <a:ext uri="{FF2B5EF4-FFF2-40B4-BE49-F238E27FC236}">
                <a16:creationId xmlns:a16="http://schemas.microsoft.com/office/drawing/2014/main" id="{0D17ACF2-994D-44D2-9BC6-F080C6EE271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88537" y="234840"/>
            <a:ext cx="1681777" cy="79837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870B390E-680B-4B33-938D-C528601317C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04713" y="357819"/>
            <a:ext cx="1390288" cy="6023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76F3734-E05E-4787-A13D-B1610F8F7D18}"/>
              </a:ext>
            </a:extLst>
          </p:cNvPr>
          <p:cNvGrpSpPr/>
          <p:nvPr/>
        </p:nvGrpSpPr>
        <p:grpSpPr>
          <a:xfrm>
            <a:off x="6629923" y="3238500"/>
            <a:ext cx="5001161" cy="3578143"/>
            <a:chOff x="2086367" y="3484568"/>
            <a:chExt cx="4675514" cy="4293771"/>
          </a:xfrm>
        </p:grpSpPr>
        <p:sp>
          <p:nvSpPr>
            <p:cNvPr id="19" name="TextBox 18">
              <a:extLst>
                <a:ext uri="{FF2B5EF4-FFF2-40B4-BE49-F238E27FC236}">
                  <a16:creationId xmlns:a16="http://schemas.microsoft.com/office/drawing/2014/main" id="{89C22523-63FF-4F49-9B0D-1B7F5F5222C5}"/>
                </a:ext>
              </a:extLst>
            </p:cNvPr>
            <p:cNvSpPr txBox="1"/>
            <p:nvPr/>
          </p:nvSpPr>
          <p:spPr>
            <a:xfrm>
              <a:off x="2086367" y="3892814"/>
              <a:ext cx="2086928" cy="3885525"/>
            </a:xfrm>
            <a:prstGeom prst="rect">
              <a:avLst/>
            </a:prstGeom>
            <a:noFill/>
          </p:spPr>
          <p:txBody>
            <a:bodyPr wrap="square" numCol="1">
              <a:spAutoFit/>
            </a:bodyPr>
            <a:lstStyle/>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Grand Rapids</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East Grand Rapids</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Kentwood</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Wyoming</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Grandville</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Walker</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Muskegon</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Roosevelt Park</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Muskegon Heights</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Kalamazoo</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Portage</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Battle Creek</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Lansing</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East Lansing</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Bay City</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Essexville</a:t>
              </a:r>
            </a:p>
          </p:txBody>
        </p:sp>
        <p:sp>
          <p:nvSpPr>
            <p:cNvPr id="20" name="TextBox 19">
              <a:extLst>
                <a:ext uri="{FF2B5EF4-FFF2-40B4-BE49-F238E27FC236}">
                  <a16:creationId xmlns:a16="http://schemas.microsoft.com/office/drawing/2014/main" id="{B3EF6D40-11E0-45A0-A20C-A9B923D44C0C}"/>
                </a:ext>
              </a:extLst>
            </p:cNvPr>
            <p:cNvSpPr txBox="1"/>
            <p:nvPr/>
          </p:nvSpPr>
          <p:spPr>
            <a:xfrm>
              <a:off x="4113851" y="3886200"/>
              <a:ext cx="2648030" cy="3885525"/>
            </a:xfrm>
            <a:prstGeom prst="rect">
              <a:avLst/>
            </a:prstGeom>
            <a:noFill/>
          </p:spPr>
          <p:txBody>
            <a:bodyPr wrap="square" numCol="1">
              <a:spAutoFit/>
            </a:bodyPr>
            <a:lstStyle/>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Macomb County</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Oakland County</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Wayne County</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Meridian Township (Ingham County)</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Lansing Township (Ingham County)</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Flint</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Burton Township</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Burton City</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Flint</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Flint Charter Township</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Saginaw</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Saginaw Township (Saginaw County)</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Bridgeport Township (Saginaw County)</a:t>
              </a: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City of Midland</a:t>
              </a:r>
            </a:p>
            <a:p>
              <a:pPr marL="0" marR="0" lvl="0" indent="0" algn="l" defTabSz="1088473" rtl="0" eaLnBrk="1" fontAlgn="auto" latinLnBrk="0" hangingPunct="0">
                <a:lnSpc>
                  <a:spcPct val="110000"/>
                </a:lnSpc>
                <a:spcBef>
                  <a:spcPts val="0"/>
                </a:spcBef>
                <a:spcAft>
                  <a:spcPts val="0"/>
                </a:spcAft>
                <a:buClrTx/>
                <a:buSzTx/>
                <a:buFontTx/>
                <a:buNone/>
                <a:tabLst/>
                <a:defRPr/>
              </a:pPr>
              <a:endParaRPr kumimoji="0" lang="en-US" sz="1167" b="0" i="0" u="none" strike="noStrike" kern="0" cap="none" spc="33" normalizeH="0" baseline="0" noProof="0" dirty="0">
                <a:ln>
                  <a:noFill/>
                </a:ln>
                <a:solidFill>
                  <a:srgbClr val="535353">
                    <a:lumMod val="75000"/>
                  </a:srgbClr>
                </a:solidFill>
                <a:effectLst/>
                <a:uLnTx/>
                <a:uFillTx/>
                <a:latin typeface="Helvetica Neue"/>
                <a:cs typeface="Calibri"/>
                <a:sym typeface="Helvetica Neue"/>
              </a:endParaRPr>
            </a:p>
          </p:txBody>
        </p:sp>
        <p:sp>
          <p:nvSpPr>
            <p:cNvPr id="21" name="TextBox 20">
              <a:extLst>
                <a:ext uri="{FF2B5EF4-FFF2-40B4-BE49-F238E27FC236}">
                  <a16:creationId xmlns:a16="http://schemas.microsoft.com/office/drawing/2014/main" id="{FFBC294E-15C0-45E4-AA40-F99B11E7505F}"/>
                </a:ext>
              </a:extLst>
            </p:cNvPr>
            <p:cNvSpPr txBox="1"/>
            <p:nvPr/>
          </p:nvSpPr>
          <p:spPr>
            <a:xfrm>
              <a:off x="2086367" y="3484568"/>
              <a:ext cx="1248294" cy="485596"/>
            </a:xfrm>
            <a:prstGeom prst="rect">
              <a:avLst/>
            </a:prstGeom>
            <a:noFill/>
          </p:spPr>
          <p:txBody>
            <a:bodyPr wrap="none" rtlCol="0">
              <a:spAutoFit/>
            </a:bodyPr>
            <a:lstStyle/>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2000" b="0" i="0" u="none" strike="noStrike" kern="0" cap="none" spc="33" normalizeH="0" baseline="0" noProof="0" dirty="0">
                  <a:ln>
                    <a:noFill/>
                  </a:ln>
                  <a:solidFill>
                    <a:srgbClr val="535353">
                      <a:lumMod val="75000"/>
                    </a:srgbClr>
                  </a:solidFill>
                  <a:effectLst/>
                  <a:uLnTx/>
                  <a:uFillTx/>
                  <a:latin typeface="Helvetica Neue"/>
                  <a:cs typeface="Calibri"/>
                  <a:sym typeface="Helvetica Neue"/>
                </a:rPr>
                <a:t>Excludes:</a:t>
              </a:r>
            </a:p>
          </p:txBody>
        </p:sp>
      </p:grpSp>
      <p:grpSp>
        <p:nvGrpSpPr>
          <p:cNvPr id="4" name="Group 3">
            <a:extLst>
              <a:ext uri="{FF2B5EF4-FFF2-40B4-BE49-F238E27FC236}">
                <a16:creationId xmlns:a16="http://schemas.microsoft.com/office/drawing/2014/main" id="{7B063088-41D9-4E6D-BC98-13E9D12040D7}"/>
              </a:ext>
            </a:extLst>
          </p:cNvPr>
          <p:cNvGrpSpPr/>
          <p:nvPr/>
        </p:nvGrpSpPr>
        <p:grpSpPr>
          <a:xfrm>
            <a:off x="-64107" y="1357410"/>
            <a:ext cx="5917840" cy="5511172"/>
            <a:chOff x="-76928" y="1628892"/>
            <a:chExt cx="7101408" cy="6613406"/>
          </a:xfrm>
        </p:grpSpPr>
        <p:grpSp>
          <p:nvGrpSpPr>
            <p:cNvPr id="2" name="Group 1">
              <a:extLst>
                <a:ext uri="{FF2B5EF4-FFF2-40B4-BE49-F238E27FC236}">
                  <a16:creationId xmlns:a16="http://schemas.microsoft.com/office/drawing/2014/main" id="{C018EAB4-D999-4634-A4E3-8C74D36726A7}"/>
                </a:ext>
              </a:extLst>
            </p:cNvPr>
            <p:cNvGrpSpPr/>
            <p:nvPr/>
          </p:nvGrpSpPr>
          <p:grpSpPr>
            <a:xfrm>
              <a:off x="-76928" y="1628892"/>
              <a:ext cx="7101408" cy="6613406"/>
              <a:chOff x="8010409" y="1669947"/>
              <a:chExt cx="7101408" cy="6613406"/>
            </a:xfrm>
          </p:grpSpPr>
          <p:pic>
            <p:nvPicPr>
              <p:cNvPr id="14" name="Picture 13" descr="Map&#10;&#10;Description automatically generated">
                <a:extLst>
                  <a:ext uri="{FF2B5EF4-FFF2-40B4-BE49-F238E27FC236}">
                    <a16:creationId xmlns:a16="http://schemas.microsoft.com/office/drawing/2014/main" id="{7F505867-4190-44B2-B1B0-34406580FAE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977" t="15016" r="1697" b="8349"/>
              <a:stretch/>
            </p:blipFill>
            <p:spPr>
              <a:xfrm>
                <a:off x="8046721" y="1723703"/>
                <a:ext cx="6291527" cy="6477536"/>
              </a:xfrm>
              <a:prstGeom prst="rect">
                <a:avLst/>
              </a:prstGeom>
            </p:spPr>
          </p:pic>
          <p:sp>
            <p:nvSpPr>
              <p:cNvPr id="17" name="Rectangle 16">
                <a:extLst>
                  <a:ext uri="{FF2B5EF4-FFF2-40B4-BE49-F238E27FC236}">
                    <a16:creationId xmlns:a16="http://schemas.microsoft.com/office/drawing/2014/main" id="{12ABE905-84D1-47E1-A812-08E52251E18E}"/>
                  </a:ext>
                </a:extLst>
              </p:cNvPr>
              <p:cNvSpPr/>
              <p:nvPr/>
            </p:nvSpPr>
            <p:spPr>
              <a:xfrm>
                <a:off x="12278337" y="1669947"/>
                <a:ext cx="2833480" cy="1000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73" rtl="0" eaLnBrk="1" fontAlgn="auto" latinLnBrk="0" hangingPunct="0">
                  <a:lnSpc>
                    <a:spcPct val="110000"/>
                  </a:lnSpc>
                  <a:spcBef>
                    <a:spcPts val="0"/>
                  </a:spcBef>
                  <a:spcAft>
                    <a:spcPts val="0"/>
                  </a:spcAft>
                  <a:buClrTx/>
                  <a:buSzTx/>
                  <a:buFontTx/>
                  <a:buNone/>
                  <a:tabLst/>
                  <a:defRPr/>
                </a:pPr>
                <a:endParaRPr kumimoji="0" lang="en-US" sz="1667" b="0" i="0" u="none" strike="noStrike" kern="0" cap="none" spc="33" normalizeH="0" baseline="0" noProof="0" dirty="0">
                  <a:ln>
                    <a:noFill/>
                  </a:ln>
                  <a:solidFill>
                    <a:srgbClr val="FFFFFF"/>
                  </a:solidFill>
                  <a:effectLst/>
                  <a:uLnTx/>
                  <a:uFillTx/>
                  <a:latin typeface="Calibri"/>
                  <a:cs typeface="Calibri"/>
                  <a:sym typeface="Helvetica Neue"/>
                </a:endParaRPr>
              </a:p>
            </p:txBody>
          </p:sp>
          <p:sp>
            <p:nvSpPr>
              <p:cNvPr id="18" name="Rectangle 17">
                <a:extLst>
                  <a:ext uri="{FF2B5EF4-FFF2-40B4-BE49-F238E27FC236}">
                    <a16:creationId xmlns:a16="http://schemas.microsoft.com/office/drawing/2014/main" id="{A12862FA-45F8-442A-AE68-4A9E21EAB48A}"/>
                  </a:ext>
                </a:extLst>
              </p:cNvPr>
              <p:cNvSpPr/>
              <p:nvPr/>
            </p:nvSpPr>
            <p:spPr>
              <a:xfrm>
                <a:off x="8010409" y="6835555"/>
                <a:ext cx="2743927" cy="1447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73" rtl="0" eaLnBrk="1" fontAlgn="auto" latinLnBrk="0" hangingPunct="0">
                  <a:lnSpc>
                    <a:spcPct val="110000"/>
                  </a:lnSpc>
                  <a:spcBef>
                    <a:spcPts val="0"/>
                  </a:spcBef>
                  <a:spcAft>
                    <a:spcPts val="0"/>
                  </a:spcAft>
                  <a:buClrTx/>
                  <a:buSzTx/>
                  <a:buFontTx/>
                  <a:buNone/>
                  <a:tabLst/>
                  <a:defRPr/>
                </a:pPr>
                <a:endParaRPr kumimoji="0" lang="en-US" sz="1667" b="0" i="0" u="none" strike="noStrike" kern="0" cap="none" spc="33" normalizeH="0" baseline="0" noProof="0" dirty="0">
                  <a:ln>
                    <a:noFill/>
                  </a:ln>
                  <a:solidFill>
                    <a:srgbClr val="FFFFFF"/>
                  </a:solidFill>
                  <a:effectLst/>
                  <a:uLnTx/>
                  <a:uFillTx/>
                  <a:latin typeface="Calibri"/>
                  <a:cs typeface="Calibri"/>
                  <a:sym typeface="Helvetica Neue"/>
                </a:endParaRPr>
              </a:p>
            </p:txBody>
          </p:sp>
        </p:grpSp>
        <p:sp>
          <p:nvSpPr>
            <p:cNvPr id="22" name="Rectangle 21">
              <a:extLst>
                <a:ext uri="{FF2B5EF4-FFF2-40B4-BE49-F238E27FC236}">
                  <a16:creationId xmlns:a16="http://schemas.microsoft.com/office/drawing/2014/main" id="{EB2B122D-2F6D-43A8-93B4-1A52F7D2B499}"/>
                </a:ext>
              </a:extLst>
            </p:cNvPr>
            <p:cNvSpPr/>
            <p:nvPr/>
          </p:nvSpPr>
          <p:spPr>
            <a:xfrm>
              <a:off x="3819526" y="1752600"/>
              <a:ext cx="2833480" cy="61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73" rtl="0" eaLnBrk="1" fontAlgn="auto" latinLnBrk="0" hangingPunct="0">
                <a:lnSpc>
                  <a:spcPct val="110000"/>
                </a:lnSpc>
                <a:spcBef>
                  <a:spcPts val="0"/>
                </a:spcBef>
                <a:spcAft>
                  <a:spcPts val="0"/>
                </a:spcAft>
                <a:buClrTx/>
                <a:buSzTx/>
                <a:buFontTx/>
                <a:buNone/>
                <a:tabLst/>
                <a:defRPr/>
              </a:pPr>
              <a:endParaRPr kumimoji="0" lang="en-US" sz="1667" b="0" i="0" u="none" strike="noStrike" kern="0" cap="none" spc="33" normalizeH="0" baseline="0" noProof="0" dirty="0">
                <a:ln>
                  <a:noFill/>
                </a:ln>
                <a:solidFill>
                  <a:srgbClr val="FFFFFF"/>
                </a:solidFill>
                <a:effectLst/>
                <a:uLnTx/>
                <a:uFillTx/>
                <a:latin typeface="Calibri"/>
                <a:cs typeface="Calibri"/>
                <a:sym typeface="Helvetica Neue"/>
              </a:endParaRPr>
            </a:p>
          </p:txBody>
        </p:sp>
      </p:grpSp>
      <p:sp>
        <p:nvSpPr>
          <p:cNvPr id="24" name="TextBox 16">
            <a:extLst>
              <a:ext uri="{FF2B5EF4-FFF2-40B4-BE49-F238E27FC236}">
                <a16:creationId xmlns:a16="http://schemas.microsoft.com/office/drawing/2014/main" id="{6EBA9CA4-6449-49C6-87D9-881614FFFAD8}"/>
              </a:ext>
            </a:extLst>
          </p:cNvPr>
          <p:cNvSpPr txBox="1"/>
          <p:nvPr/>
        </p:nvSpPr>
        <p:spPr>
          <a:xfrm>
            <a:off x="4765050" y="1355753"/>
            <a:ext cx="7385961" cy="1867640"/>
          </a:xfrm>
          <a:prstGeom prst="rect">
            <a:avLst/>
          </a:prstGeom>
          <a:ln w="12700">
            <a:miter lim="400000"/>
          </a:ln>
          <a:extLst>
            <a:ext uri="{C572A759-6A51-4108-AA02-DFA0A04FC94B}">
              <ma14:wrappingTextBoxFlag xmlns="" xmlns:ma14="http://schemas.microsoft.com/office/mac/drawingml/2011/main" val="1"/>
            </a:ext>
          </a:extLst>
        </p:spPr>
        <p:txBody>
          <a:bodyPr wrap="square" lIns="54425" tIns="54426" rIns="54425" bIns="54426">
            <a:spAutoFit/>
          </a:bodyPr>
          <a:lstStyle>
            <a:lvl1pPr>
              <a:defRPr sz="1300" b="1" spc="104">
                <a:solidFill>
                  <a:srgbClr val="ED1C2C"/>
                </a:solidFill>
              </a:defRPr>
            </a:lvl1pPr>
          </a:lstStyle>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500" b="1" i="0" u="none" strike="noStrike" kern="0" cap="none" spc="87" normalizeH="0" baseline="0" noProof="0" dirty="0">
                <a:ln>
                  <a:noFill/>
                </a:ln>
                <a:solidFill>
                  <a:srgbClr val="535353">
                    <a:lumMod val="75000"/>
                  </a:srgbClr>
                </a:solidFill>
                <a:effectLst/>
                <a:uLnTx/>
                <a:uFillTx/>
                <a:latin typeface="Helvetica Neue"/>
                <a:cs typeface="Calibri"/>
                <a:sym typeface="Helvetica Neue"/>
              </a:rPr>
              <a:t>Field teams are concentrating on areas where we currently estimate 100/20 Mbps service to be available, (marked in green on the map). </a:t>
            </a:r>
          </a:p>
          <a:p>
            <a:pPr marL="0" marR="0" lvl="0" indent="0" algn="l" defTabSz="1088473" rtl="0" eaLnBrk="1" fontAlgn="auto" latinLnBrk="0" hangingPunct="0">
              <a:lnSpc>
                <a:spcPct val="110000"/>
              </a:lnSpc>
              <a:spcBef>
                <a:spcPts val="0"/>
              </a:spcBef>
              <a:spcAft>
                <a:spcPts val="0"/>
              </a:spcAft>
              <a:buClrTx/>
              <a:buSzTx/>
              <a:buFontTx/>
              <a:buNone/>
              <a:tabLst/>
              <a:defRPr/>
            </a:pPr>
            <a:endParaRPr kumimoji="0" lang="en-US" sz="1500" b="1" i="0" u="none" strike="noStrike" kern="0" cap="none" spc="87" normalizeH="0" baseline="0" noProof="0" dirty="0">
              <a:ln>
                <a:noFill/>
              </a:ln>
              <a:solidFill>
                <a:srgbClr val="535353">
                  <a:lumMod val="75000"/>
                </a:srgbClr>
              </a:solidFill>
              <a:effectLst/>
              <a:uLnTx/>
              <a:uFillTx/>
              <a:latin typeface="Helvetica Neue"/>
              <a:cs typeface="Calibri"/>
              <a:sym typeface="Helvetica Neue"/>
            </a:endParaRP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500" b="1" i="0" u="none" strike="noStrike" kern="0" cap="none" spc="87" normalizeH="0" baseline="0" noProof="0" dirty="0">
                <a:ln>
                  <a:noFill/>
                </a:ln>
                <a:solidFill>
                  <a:srgbClr val="535353">
                    <a:lumMod val="75000"/>
                  </a:srgbClr>
                </a:solidFill>
                <a:effectLst/>
                <a:uLnTx/>
                <a:uFillTx/>
                <a:latin typeface="Helvetica Neue"/>
                <a:cs typeface="Calibri"/>
                <a:sym typeface="Helvetica Neue"/>
              </a:rPr>
              <a:t>Because the BEAD Program is focused on unserved and underserved areas first, we are concentrating on areas where we are less confident that relevant infrastructure exists and working to find where infrastructure stops.</a:t>
            </a:r>
          </a:p>
        </p:txBody>
      </p:sp>
      <p:pic>
        <p:nvPicPr>
          <p:cNvPr id="5" name="Picture 4">
            <a:extLst>
              <a:ext uri="{FF2B5EF4-FFF2-40B4-BE49-F238E27FC236}">
                <a16:creationId xmlns:a16="http://schemas.microsoft.com/office/drawing/2014/main" id="{271550BF-FDB8-4985-8FCE-785BC954A5BA}"/>
              </a:ext>
            </a:extLst>
          </p:cNvPr>
          <p:cNvPicPr>
            <a:picLocks noChangeAspect="1"/>
          </p:cNvPicPr>
          <p:nvPr/>
        </p:nvPicPr>
        <p:blipFill>
          <a:blip r:embed="rId6"/>
          <a:stretch>
            <a:fillRect/>
          </a:stretch>
        </p:blipFill>
        <p:spPr>
          <a:xfrm>
            <a:off x="10795001" y="91434"/>
            <a:ext cx="1304657" cy="1085182"/>
          </a:xfrm>
          <a:prstGeom prst="rect">
            <a:avLst/>
          </a:prstGeom>
        </p:spPr>
      </p:pic>
    </p:spTree>
    <p:extLst>
      <p:ext uri="{BB962C8B-B14F-4D97-AF65-F5344CB8AC3E}">
        <p14:creationId xmlns:p14="http://schemas.microsoft.com/office/powerpoint/2010/main" val="14023812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21"/>
          <p:cNvGrpSpPr/>
          <p:nvPr/>
        </p:nvGrpSpPr>
        <p:grpSpPr>
          <a:xfrm>
            <a:off x="-3588" y="-1"/>
            <a:ext cx="12195588" cy="6858001"/>
            <a:chOff x="0" y="0"/>
            <a:chExt cx="9146689" cy="6858000"/>
          </a:xfrm>
        </p:grpSpPr>
        <p:sp>
          <p:nvSpPr>
            <p:cNvPr id="118" name="Rectangle 3"/>
            <p:cNvSpPr/>
            <p:nvPr/>
          </p:nvSpPr>
          <p:spPr>
            <a:xfrm>
              <a:off x="2687" y="1"/>
              <a:ext cx="5029202" cy="1323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780" y="21600"/>
                  </a:lnTo>
                  <a:lnTo>
                    <a:pt x="0" y="21600"/>
                  </a:lnTo>
                  <a:lnTo>
                    <a:pt x="0" y="0"/>
                  </a:lnTo>
                  <a:close/>
                </a:path>
              </a:pathLst>
            </a:custGeom>
            <a:solidFill>
              <a:srgbClr val="AC101C"/>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19" name="Rectangle 5"/>
            <p:cNvSpPr/>
            <p:nvPr/>
          </p:nvSpPr>
          <p:spPr>
            <a:xfrm>
              <a:off x="4370294" y="0"/>
              <a:ext cx="4776396" cy="1323192"/>
            </a:xfrm>
            <a:custGeom>
              <a:avLst/>
              <a:gdLst/>
              <a:ahLst/>
              <a:cxnLst>
                <a:cxn ang="0">
                  <a:pos x="wd2" y="hd2"/>
                </a:cxn>
                <a:cxn ang="5400000">
                  <a:pos x="wd2" y="hd2"/>
                </a:cxn>
                <a:cxn ang="10800000">
                  <a:pos x="wd2" y="hd2"/>
                </a:cxn>
                <a:cxn ang="16200000">
                  <a:pos x="wd2" y="hd2"/>
                </a:cxn>
              </a:cxnLst>
              <a:rect l="0" t="0" r="r" b="b"/>
              <a:pathLst>
                <a:path w="21600" h="21600" extrusionOk="0">
                  <a:moveTo>
                    <a:pt x="2870" y="0"/>
                  </a:moveTo>
                  <a:lnTo>
                    <a:pt x="21600" y="0"/>
                  </a:lnTo>
                  <a:lnTo>
                    <a:pt x="21600" y="21600"/>
                  </a:lnTo>
                  <a:lnTo>
                    <a:pt x="0" y="21600"/>
                  </a:lnTo>
                  <a:lnTo>
                    <a:pt x="2870" y="0"/>
                  </a:lnTo>
                  <a:close/>
                </a:path>
              </a:pathLst>
            </a:custGeom>
            <a:solidFill>
              <a:srgbClr val="ED1C2C"/>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20" name="Parallelogram 7"/>
            <p:cNvSpPr/>
            <p:nvPr/>
          </p:nvSpPr>
          <p:spPr>
            <a:xfrm>
              <a:off x="-1" y="1323191"/>
              <a:ext cx="4370295" cy="5534810"/>
            </a:xfrm>
            <a:custGeom>
              <a:avLst/>
              <a:gdLst/>
              <a:ahLst/>
              <a:cxnLst>
                <a:cxn ang="0">
                  <a:pos x="wd2" y="hd2"/>
                </a:cxn>
                <a:cxn ang="5400000">
                  <a:pos x="wd2" y="hd2"/>
                </a:cxn>
                <a:cxn ang="10800000">
                  <a:pos x="wd2" y="hd2"/>
                </a:cxn>
                <a:cxn ang="16200000">
                  <a:pos x="wd2" y="hd2"/>
                </a:cxn>
              </a:cxnLst>
              <a:rect l="0" t="0" r="r" b="b"/>
              <a:pathLst>
                <a:path w="21600" h="21600" extrusionOk="0">
                  <a:moveTo>
                    <a:pt x="12" y="21600"/>
                  </a:moveTo>
                  <a:cubicBezTo>
                    <a:pt x="8" y="14400"/>
                    <a:pt x="4" y="7200"/>
                    <a:pt x="0" y="0"/>
                  </a:cubicBezTo>
                  <a:lnTo>
                    <a:pt x="21600" y="0"/>
                  </a:lnTo>
                  <a:lnTo>
                    <a:pt x="7847" y="21600"/>
                  </a:lnTo>
                  <a:lnTo>
                    <a:pt x="12" y="21600"/>
                  </a:lnTo>
                  <a:close/>
                </a:path>
              </a:pathLst>
            </a:custGeom>
            <a:solidFill>
              <a:srgbClr val="F0F0F0"/>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grpSp>
      <p:pic>
        <p:nvPicPr>
          <p:cNvPr id="8" name="Picture 7">
            <a:extLst>
              <a:ext uri="{FF2B5EF4-FFF2-40B4-BE49-F238E27FC236}">
                <a16:creationId xmlns:a16="http://schemas.microsoft.com/office/drawing/2014/main" id="{1091076F-9C56-4772-AA93-33CFC136C1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27525" y="1346530"/>
            <a:ext cx="7864475" cy="5511472"/>
          </a:xfrm>
          <a:prstGeom prst="rect">
            <a:avLst/>
          </a:prstGeom>
        </p:spPr>
      </p:pic>
      <p:pic>
        <p:nvPicPr>
          <p:cNvPr id="122" name="Picture 14" descr="Picture 14"/>
          <p:cNvPicPr>
            <a:picLocks noChangeAspect="1"/>
          </p:cNvPicPr>
          <p:nvPr/>
        </p:nvPicPr>
        <p:blipFill>
          <a:blip r:embed="rId3"/>
          <a:stretch>
            <a:fillRect/>
          </a:stretch>
        </p:blipFill>
        <p:spPr>
          <a:xfrm>
            <a:off x="11089728" y="307931"/>
            <a:ext cx="530773" cy="652190"/>
          </a:xfrm>
          <a:prstGeom prst="rect">
            <a:avLst/>
          </a:prstGeom>
          <a:ln w="12700">
            <a:miter lim="400000"/>
          </a:ln>
        </p:spPr>
      </p:pic>
      <p:sp>
        <p:nvSpPr>
          <p:cNvPr id="138" name="TextBox 15"/>
          <p:cNvSpPr txBox="1"/>
          <p:nvPr/>
        </p:nvSpPr>
        <p:spPr>
          <a:xfrm>
            <a:off x="762000" y="103461"/>
            <a:ext cx="10044366" cy="124957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400" b="1" spc="350">
                <a:solidFill>
                  <a:srgbClr val="FFFFFF"/>
                </a:solidFill>
              </a:defRPr>
            </a:lvl1pPr>
          </a:lstStyle>
          <a:p>
            <a:pPr marL="0" marR="0" lvl="0" indent="0" algn="ctr" defTabSz="1088473" rtl="0" eaLnBrk="1" fontAlgn="auto" latinLnBrk="0" hangingPunct="0">
              <a:lnSpc>
                <a:spcPct val="110000"/>
              </a:lnSpc>
              <a:spcBef>
                <a:spcPts val="0"/>
              </a:spcBef>
              <a:spcAft>
                <a:spcPts val="0"/>
              </a:spcAft>
              <a:buClrTx/>
              <a:buSzTx/>
              <a:buFontTx/>
              <a:buNone/>
              <a:tabLst/>
              <a:defRPr/>
            </a:pPr>
            <a:r>
              <a:rPr kumimoji="0" lang="en-US" sz="2667"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rPr>
              <a:t> </a:t>
            </a:r>
            <a:r>
              <a:rPr kumimoji="0" lang="en-US" sz="2400"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rPr>
              <a:t>Michigan Broadband Infrastructure Audit and Validation Project </a:t>
            </a:r>
          </a:p>
          <a:p>
            <a:pPr marL="0" marR="0" lvl="0" indent="0" algn="ctr" defTabSz="1088473" rtl="0" eaLnBrk="1" fontAlgn="auto" latinLnBrk="0" hangingPunct="0">
              <a:lnSpc>
                <a:spcPct val="110000"/>
              </a:lnSpc>
              <a:spcBef>
                <a:spcPts val="0"/>
              </a:spcBef>
              <a:spcAft>
                <a:spcPts val="0"/>
              </a:spcAft>
              <a:buClrTx/>
              <a:buSzTx/>
              <a:buFontTx/>
              <a:buNone/>
              <a:tabLst/>
              <a:defRPr/>
            </a:pPr>
            <a:r>
              <a:rPr kumimoji="0" lang="en-US" sz="2400"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rPr>
              <a:t>   </a:t>
            </a:r>
            <a:r>
              <a:rPr kumimoji="0" lang="en-US" sz="2200"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rPr>
              <a:t>PROJECT OVERVIEW</a:t>
            </a:r>
            <a:endParaRPr kumimoji="0" sz="2200"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endParaRPr>
          </a:p>
        </p:txBody>
      </p:sp>
      <p:sp>
        <p:nvSpPr>
          <p:cNvPr id="12" name="TextBox 16">
            <a:extLst>
              <a:ext uri="{FF2B5EF4-FFF2-40B4-BE49-F238E27FC236}">
                <a16:creationId xmlns:a16="http://schemas.microsoft.com/office/drawing/2014/main" id="{F966A71E-DDD1-4BE4-AC67-2B6AD5510F10}"/>
              </a:ext>
            </a:extLst>
          </p:cNvPr>
          <p:cNvSpPr txBox="1"/>
          <p:nvPr/>
        </p:nvSpPr>
        <p:spPr>
          <a:xfrm>
            <a:off x="0" y="1444878"/>
            <a:ext cx="4263179" cy="5167518"/>
          </a:xfrm>
          <a:prstGeom prst="rect">
            <a:avLst/>
          </a:prstGeom>
          <a:ln w="12700">
            <a:miter lim="400000"/>
          </a:ln>
          <a:extLst>
            <a:ext uri="{C572A759-6A51-4108-AA02-DFA0A04FC94B}">
              <ma14:wrappingTextBoxFlag xmlns:ma14="http://schemas.microsoft.com/office/mac/drawingml/2011/main" xmlns="" val="1"/>
            </a:ext>
          </a:extLst>
        </p:spPr>
        <p:txBody>
          <a:bodyPr wrap="square" lIns="54425" tIns="54426" rIns="54425" bIns="54426">
            <a:spAutoFit/>
          </a:bodyPr>
          <a:lstStyle>
            <a:lvl1pPr>
              <a:defRPr sz="1300" b="1" spc="104">
                <a:solidFill>
                  <a:srgbClr val="ED1C2C"/>
                </a:solidFill>
              </a:defRPr>
            </a:lvl1pPr>
          </a:lstStyle>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667" b="1" i="0" u="none" strike="noStrike" kern="0" cap="none" spc="87" normalizeH="0" baseline="0" noProof="0" dirty="0">
                <a:ln>
                  <a:noFill/>
                </a:ln>
                <a:solidFill>
                  <a:srgbClr val="535353">
                    <a:lumMod val="75000"/>
                  </a:srgbClr>
                </a:solidFill>
                <a:effectLst/>
                <a:uLnTx/>
                <a:uFillTx/>
                <a:latin typeface="Helvetica Neue"/>
                <a:cs typeface="Calibri"/>
                <a:sym typeface="Helvetica Neue"/>
              </a:rPr>
              <a:t>Broadband mapping has traditionally relied on census blocks as the geographic unit for displaying availability</a:t>
            </a:r>
          </a:p>
          <a:p>
            <a:pPr marL="0" marR="0" lvl="0" indent="0" algn="l" defTabSz="1088473" rtl="0" eaLnBrk="1" fontAlgn="auto" latinLnBrk="0" hangingPunct="0">
              <a:lnSpc>
                <a:spcPct val="110000"/>
              </a:lnSpc>
              <a:spcBef>
                <a:spcPts val="0"/>
              </a:spcBef>
              <a:spcAft>
                <a:spcPts val="0"/>
              </a:spcAft>
              <a:buClrTx/>
              <a:buSzTx/>
              <a:buFontTx/>
              <a:buNone/>
              <a:tabLst/>
              <a:defRPr/>
            </a:pPr>
            <a:endParaRPr kumimoji="0" lang="en-US" sz="1667" b="1" i="0" u="none" strike="noStrike" kern="0" cap="none" spc="87" normalizeH="0" baseline="0" noProof="0" dirty="0">
              <a:ln>
                <a:noFill/>
              </a:ln>
              <a:solidFill>
                <a:srgbClr val="535353">
                  <a:lumMod val="75000"/>
                </a:srgbClr>
              </a:solidFill>
              <a:effectLst/>
              <a:uLnTx/>
              <a:uFillTx/>
              <a:latin typeface="Helvetica Neue"/>
              <a:cs typeface="Calibri"/>
              <a:sym typeface="Helvetica Neue"/>
            </a:endParaRP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667" b="1" i="0" u="none" strike="noStrike" kern="0" cap="none" spc="87" normalizeH="0" baseline="0" noProof="0" dirty="0">
                <a:ln>
                  <a:noFill/>
                </a:ln>
                <a:solidFill>
                  <a:srgbClr val="535353">
                    <a:lumMod val="75000"/>
                  </a:srgbClr>
                </a:solidFill>
                <a:effectLst/>
                <a:uLnTx/>
                <a:uFillTx/>
                <a:latin typeface="Helvetica Neue"/>
                <a:cs typeface="Calibri"/>
                <a:sym typeface="Helvetica Neue"/>
              </a:rPr>
              <a:t>This can lead to overstatement and inaccuracies as census blocks grow in area as household density decreases.</a:t>
            </a:r>
          </a:p>
          <a:p>
            <a:pPr marL="0" marR="0" lvl="0" indent="0" algn="l" defTabSz="1088473" rtl="0" eaLnBrk="1" fontAlgn="auto" latinLnBrk="0" hangingPunct="0">
              <a:lnSpc>
                <a:spcPct val="110000"/>
              </a:lnSpc>
              <a:spcBef>
                <a:spcPts val="0"/>
              </a:spcBef>
              <a:spcAft>
                <a:spcPts val="0"/>
              </a:spcAft>
              <a:buClrTx/>
              <a:buSzTx/>
              <a:buFontTx/>
              <a:buNone/>
              <a:tabLst/>
              <a:defRPr/>
            </a:pPr>
            <a:endParaRPr kumimoji="0" lang="en-US" sz="1667" b="1" i="0" u="none" strike="noStrike" kern="0" cap="none" spc="87" normalizeH="0" baseline="0" noProof="0" dirty="0">
              <a:ln>
                <a:noFill/>
              </a:ln>
              <a:solidFill>
                <a:srgbClr val="535353">
                  <a:lumMod val="75000"/>
                </a:srgbClr>
              </a:solidFill>
              <a:effectLst/>
              <a:uLnTx/>
              <a:uFillTx/>
              <a:latin typeface="Helvetica Neue"/>
              <a:cs typeface="Calibri"/>
              <a:sym typeface="Helvetica Neue"/>
            </a:endParaRP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667" b="1" i="0" u="none" strike="noStrike" kern="0" cap="none" spc="87" normalizeH="0" baseline="0" noProof="0" dirty="0">
                <a:ln>
                  <a:noFill/>
                </a:ln>
                <a:solidFill>
                  <a:srgbClr val="535353">
                    <a:lumMod val="75000"/>
                  </a:srgbClr>
                </a:solidFill>
                <a:effectLst/>
                <a:uLnTx/>
                <a:uFillTx/>
                <a:latin typeface="Helvetica Neue"/>
                <a:cs typeface="Calibri"/>
                <a:sym typeface="Helvetica Neue"/>
              </a:rPr>
              <a:t>Mapping wireless availability on blocks can lead to additional overstatement.</a:t>
            </a:r>
          </a:p>
          <a:p>
            <a:pPr marL="0" marR="0" lvl="0" indent="0" algn="l" defTabSz="1088473" rtl="0" eaLnBrk="1" fontAlgn="auto" latinLnBrk="0" hangingPunct="0">
              <a:lnSpc>
                <a:spcPct val="110000"/>
              </a:lnSpc>
              <a:spcBef>
                <a:spcPts val="0"/>
              </a:spcBef>
              <a:spcAft>
                <a:spcPts val="0"/>
              </a:spcAft>
              <a:buClrTx/>
              <a:buSzTx/>
              <a:buFontTx/>
              <a:buNone/>
              <a:tabLst/>
              <a:defRPr/>
            </a:pPr>
            <a:endParaRPr kumimoji="0" lang="en-US" sz="1667" b="1" i="0" u="none" strike="noStrike" kern="0" cap="none" spc="87" normalizeH="0" baseline="0" noProof="0" dirty="0">
              <a:ln>
                <a:noFill/>
              </a:ln>
              <a:solidFill>
                <a:srgbClr val="535353">
                  <a:lumMod val="75000"/>
                </a:srgbClr>
              </a:solidFill>
              <a:effectLst/>
              <a:uLnTx/>
              <a:uFillTx/>
              <a:latin typeface="Helvetica Neue"/>
              <a:cs typeface="Calibri"/>
              <a:sym typeface="Helvetica Neue"/>
            </a:endParaRP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667" b="1" i="0" u="none" strike="noStrike" kern="0" cap="none" spc="87" normalizeH="0" baseline="0" noProof="0" dirty="0">
                <a:ln>
                  <a:noFill/>
                </a:ln>
                <a:solidFill>
                  <a:srgbClr val="535353">
                    <a:lumMod val="75000"/>
                  </a:srgbClr>
                </a:solidFill>
                <a:effectLst/>
                <a:uLnTx/>
                <a:uFillTx/>
                <a:latin typeface="Helvetica Neue"/>
                <a:cs typeface="Calibri"/>
                <a:sym typeface="Helvetica Neue"/>
              </a:rPr>
              <a:t>Map shows an area of Alcona County where 100/10 Mbps service is reported in the green highlighted areas.</a:t>
            </a:r>
            <a:endParaRPr kumimoji="0" sz="1500" b="1" i="0" u="none" strike="noStrike" kern="0" cap="none" spc="87" normalizeH="0" baseline="0" noProof="0" dirty="0">
              <a:ln>
                <a:noFill/>
              </a:ln>
              <a:solidFill>
                <a:srgbClr val="535353">
                  <a:lumMod val="75000"/>
                </a:srgbClr>
              </a:solidFill>
              <a:effectLst/>
              <a:uLnTx/>
              <a:uFillTx/>
              <a:latin typeface="Helvetica Neue"/>
              <a:cs typeface="Calibri"/>
              <a:sym typeface="Helvetica Neue"/>
            </a:endParaRPr>
          </a:p>
        </p:txBody>
      </p:sp>
      <p:sp>
        <p:nvSpPr>
          <p:cNvPr id="6" name="TextBox 5">
            <a:extLst>
              <a:ext uri="{FF2B5EF4-FFF2-40B4-BE49-F238E27FC236}">
                <a16:creationId xmlns:a16="http://schemas.microsoft.com/office/drawing/2014/main" id="{9CF9870A-3BE5-40F1-9330-48ED91794608}"/>
              </a:ext>
            </a:extLst>
          </p:cNvPr>
          <p:cNvSpPr txBox="1"/>
          <p:nvPr/>
        </p:nvSpPr>
        <p:spPr>
          <a:xfrm>
            <a:off x="8117619" y="1391029"/>
            <a:ext cx="2688747" cy="359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099" tIns="38099" rIns="38099" bIns="38099" numCol="1" spcCol="38100" rtlCol="0" anchor="t">
            <a:spAutoFit/>
          </a:bodyPr>
          <a:lstStyle/>
          <a:p>
            <a:pPr marL="0" marR="0" lvl="0" indent="0" algn="l" defTabSz="761970" rtl="0" eaLnBrk="1" fontAlgn="auto" latinLnBrk="0" hangingPunct="0">
              <a:lnSpc>
                <a:spcPct val="110000"/>
              </a:lnSpc>
              <a:spcBef>
                <a:spcPts val="0"/>
              </a:spcBef>
              <a:spcAft>
                <a:spcPts val="0"/>
              </a:spcAft>
              <a:buClrTx/>
              <a:buSzTx/>
              <a:buFontTx/>
              <a:buNone/>
              <a:tabLst/>
              <a:defRPr/>
            </a:pPr>
            <a:r>
              <a:rPr kumimoji="0" lang="en-US" sz="1667" b="1" i="0" u="none" strike="noStrike" kern="0" cap="none" spc="23" normalizeH="0" baseline="0" noProof="0" dirty="0">
                <a:ln>
                  <a:noFill/>
                </a:ln>
                <a:solidFill>
                  <a:srgbClr val="535353"/>
                </a:solidFill>
                <a:effectLst/>
                <a:uLnTx/>
                <a:uFillTx/>
                <a:latin typeface="Helvetica Neue"/>
                <a:ea typeface="Helvetica Neue"/>
                <a:cs typeface="Helvetica Neue"/>
                <a:sym typeface="Helvetica Neue"/>
              </a:rPr>
              <a:t>Alcona County, Michigan</a:t>
            </a:r>
          </a:p>
        </p:txBody>
      </p:sp>
      <p:pic>
        <p:nvPicPr>
          <p:cNvPr id="2" name="Picture 1">
            <a:extLst>
              <a:ext uri="{FF2B5EF4-FFF2-40B4-BE49-F238E27FC236}">
                <a16:creationId xmlns:a16="http://schemas.microsoft.com/office/drawing/2014/main" id="{9C28EFE6-D5C6-45C8-AABB-A108654BF3C7}"/>
              </a:ext>
            </a:extLst>
          </p:cNvPr>
          <p:cNvPicPr>
            <a:picLocks noChangeAspect="1"/>
          </p:cNvPicPr>
          <p:nvPr/>
        </p:nvPicPr>
        <p:blipFill>
          <a:blip r:embed="rId4"/>
          <a:stretch>
            <a:fillRect/>
          </a:stretch>
        </p:blipFill>
        <p:spPr>
          <a:xfrm>
            <a:off x="10850900" y="103461"/>
            <a:ext cx="1304657" cy="1085182"/>
          </a:xfrm>
          <a:prstGeom prst="rect">
            <a:avLst/>
          </a:prstGeom>
        </p:spPr>
      </p:pic>
    </p:spTree>
    <p:extLst>
      <p:ext uri="{BB962C8B-B14F-4D97-AF65-F5344CB8AC3E}">
        <p14:creationId xmlns:p14="http://schemas.microsoft.com/office/powerpoint/2010/main" val="18324508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21"/>
          <p:cNvGrpSpPr/>
          <p:nvPr/>
        </p:nvGrpSpPr>
        <p:grpSpPr>
          <a:xfrm>
            <a:off x="-3586" y="1"/>
            <a:ext cx="12195588" cy="6858001"/>
            <a:chOff x="0" y="0"/>
            <a:chExt cx="9146689" cy="6858000"/>
          </a:xfrm>
        </p:grpSpPr>
        <p:sp>
          <p:nvSpPr>
            <p:cNvPr id="118" name="Rectangle 3"/>
            <p:cNvSpPr/>
            <p:nvPr/>
          </p:nvSpPr>
          <p:spPr>
            <a:xfrm>
              <a:off x="2687" y="1"/>
              <a:ext cx="5029202" cy="1323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780" y="21600"/>
                  </a:lnTo>
                  <a:lnTo>
                    <a:pt x="0" y="21600"/>
                  </a:lnTo>
                  <a:lnTo>
                    <a:pt x="0" y="0"/>
                  </a:lnTo>
                  <a:close/>
                </a:path>
              </a:pathLst>
            </a:custGeom>
            <a:solidFill>
              <a:srgbClr val="AC101C"/>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19" name="Rectangle 5"/>
            <p:cNvSpPr/>
            <p:nvPr/>
          </p:nvSpPr>
          <p:spPr>
            <a:xfrm>
              <a:off x="4370294" y="0"/>
              <a:ext cx="4776396" cy="1323192"/>
            </a:xfrm>
            <a:custGeom>
              <a:avLst/>
              <a:gdLst/>
              <a:ahLst/>
              <a:cxnLst>
                <a:cxn ang="0">
                  <a:pos x="wd2" y="hd2"/>
                </a:cxn>
                <a:cxn ang="5400000">
                  <a:pos x="wd2" y="hd2"/>
                </a:cxn>
                <a:cxn ang="10800000">
                  <a:pos x="wd2" y="hd2"/>
                </a:cxn>
                <a:cxn ang="16200000">
                  <a:pos x="wd2" y="hd2"/>
                </a:cxn>
              </a:cxnLst>
              <a:rect l="0" t="0" r="r" b="b"/>
              <a:pathLst>
                <a:path w="21600" h="21600" extrusionOk="0">
                  <a:moveTo>
                    <a:pt x="2870" y="0"/>
                  </a:moveTo>
                  <a:lnTo>
                    <a:pt x="21600" y="0"/>
                  </a:lnTo>
                  <a:lnTo>
                    <a:pt x="21600" y="21600"/>
                  </a:lnTo>
                  <a:lnTo>
                    <a:pt x="0" y="21600"/>
                  </a:lnTo>
                  <a:lnTo>
                    <a:pt x="2870" y="0"/>
                  </a:lnTo>
                  <a:close/>
                </a:path>
              </a:pathLst>
            </a:custGeom>
            <a:solidFill>
              <a:srgbClr val="ED1C2C"/>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20" name="Parallelogram 7"/>
            <p:cNvSpPr/>
            <p:nvPr/>
          </p:nvSpPr>
          <p:spPr>
            <a:xfrm>
              <a:off x="-1" y="1323191"/>
              <a:ext cx="4370295" cy="5534810"/>
            </a:xfrm>
            <a:custGeom>
              <a:avLst/>
              <a:gdLst/>
              <a:ahLst/>
              <a:cxnLst>
                <a:cxn ang="0">
                  <a:pos x="wd2" y="hd2"/>
                </a:cxn>
                <a:cxn ang="5400000">
                  <a:pos x="wd2" y="hd2"/>
                </a:cxn>
                <a:cxn ang="10800000">
                  <a:pos x="wd2" y="hd2"/>
                </a:cxn>
                <a:cxn ang="16200000">
                  <a:pos x="wd2" y="hd2"/>
                </a:cxn>
              </a:cxnLst>
              <a:rect l="0" t="0" r="r" b="b"/>
              <a:pathLst>
                <a:path w="21600" h="21600" extrusionOk="0">
                  <a:moveTo>
                    <a:pt x="12" y="21600"/>
                  </a:moveTo>
                  <a:cubicBezTo>
                    <a:pt x="8" y="14400"/>
                    <a:pt x="4" y="7200"/>
                    <a:pt x="0" y="0"/>
                  </a:cubicBezTo>
                  <a:lnTo>
                    <a:pt x="21600" y="0"/>
                  </a:lnTo>
                  <a:lnTo>
                    <a:pt x="7847" y="21600"/>
                  </a:lnTo>
                  <a:lnTo>
                    <a:pt x="12" y="21600"/>
                  </a:lnTo>
                  <a:close/>
                </a:path>
              </a:pathLst>
            </a:custGeom>
            <a:solidFill>
              <a:srgbClr val="F0F0F0"/>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grpSp>
      <p:pic>
        <p:nvPicPr>
          <p:cNvPr id="122" name="Picture 14" descr="Picture 14"/>
          <p:cNvPicPr>
            <a:picLocks noChangeAspect="1"/>
          </p:cNvPicPr>
          <p:nvPr/>
        </p:nvPicPr>
        <p:blipFill>
          <a:blip r:embed="rId2"/>
          <a:stretch>
            <a:fillRect/>
          </a:stretch>
        </p:blipFill>
        <p:spPr>
          <a:xfrm>
            <a:off x="11089728" y="307931"/>
            <a:ext cx="530773" cy="652190"/>
          </a:xfrm>
          <a:prstGeom prst="rect">
            <a:avLst/>
          </a:prstGeom>
          <a:ln w="12700">
            <a:miter lim="400000"/>
          </a:ln>
        </p:spPr>
      </p:pic>
      <p:sp>
        <p:nvSpPr>
          <p:cNvPr id="138" name="TextBox 15"/>
          <p:cNvSpPr txBox="1"/>
          <p:nvPr/>
        </p:nvSpPr>
        <p:spPr>
          <a:xfrm>
            <a:off x="1122768" y="438977"/>
            <a:ext cx="9395458" cy="43544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2400" b="1" spc="350">
                <a:solidFill>
                  <a:srgbClr val="FFFFFF"/>
                </a:solidFill>
              </a:defRPr>
            </a:lvl1pPr>
          </a:lstStyle>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2667"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rPr>
              <a:t>PROJECT OVERVIEW</a:t>
            </a:r>
            <a:endParaRPr kumimoji="0" sz="2667"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endParaRPr>
          </a:p>
        </p:txBody>
      </p:sp>
      <p:sp>
        <p:nvSpPr>
          <p:cNvPr id="12" name="TextBox 16">
            <a:extLst>
              <a:ext uri="{FF2B5EF4-FFF2-40B4-BE49-F238E27FC236}">
                <a16:creationId xmlns:a16="http://schemas.microsoft.com/office/drawing/2014/main" id="{F966A71E-DDD1-4BE4-AC67-2B6AD5510F10}"/>
              </a:ext>
            </a:extLst>
          </p:cNvPr>
          <p:cNvSpPr txBox="1"/>
          <p:nvPr/>
        </p:nvSpPr>
        <p:spPr>
          <a:xfrm>
            <a:off x="129752" y="2120797"/>
            <a:ext cx="4124748" cy="2627784"/>
          </a:xfrm>
          <a:prstGeom prst="rect">
            <a:avLst/>
          </a:prstGeom>
          <a:ln w="12700">
            <a:miter lim="400000"/>
          </a:ln>
          <a:extLst>
            <a:ext uri="{C572A759-6A51-4108-AA02-DFA0A04FC94B}">
              <ma14:wrappingTextBoxFlag xmlns="" xmlns:ma14="http://schemas.microsoft.com/office/mac/drawingml/2011/main" val="1"/>
            </a:ext>
          </a:extLst>
        </p:spPr>
        <p:txBody>
          <a:bodyPr wrap="square" lIns="54425" tIns="54426" rIns="54425" bIns="54426">
            <a:spAutoFit/>
          </a:bodyPr>
          <a:lstStyle>
            <a:lvl1pPr>
              <a:defRPr sz="1300" b="1" spc="104">
                <a:solidFill>
                  <a:srgbClr val="ED1C2C"/>
                </a:solidFill>
              </a:defRPr>
            </a:lvl1pPr>
          </a:lstStyle>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667" b="1" i="0" u="none" strike="noStrike" kern="0" cap="none" spc="87" normalizeH="0" baseline="0" noProof="0" dirty="0">
                <a:ln>
                  <a:noFill/>
                </a:ln>
                <a:solidFill>
                  <a:srgbClr val="535353">
                    <a:lumMod val="75000"/>
                  </a:srgbClr>
                </a:solidFill>
                <a:effectLst/>
                <a:uLnTx/>
                <a:uFillTx/>
                <a:latin typeface="Helvetica Neue"/>
                <a:cs typeface="Calibri"/>
                <a:sym typeface="Helvetica Neue"/>
              </a:rPr>
              <a:t>When we identify the actual location of broadband-supportive infrastructure in the right-of-way, we get a more accurate portrayal of service availability.</a:t>
            </a:r>
          </a:p>
          <a:p>
            <a:pPr marL="0" marR="0" lvl="0" indent="0" algn="l" defTabSz="1088473" rtl="0" eaLnBrk="1" fontAlgn="auto" latinLnBrk="0" hangingPunct="0">
              <a:lnSpc>
                <a:spcPct val="110000"/>
              </a:lnSpc>
              <a:spcBef>
                <a:spcPts val="0"/>
              </a:spcBef>
              <a:spcAft>
                <a:spcPts val="0"/>
              </a:spcAft>
              <a:buClrTx/>
              <a:buSzTx/>
              <a:buFontTx/>
              <a:buNone/>
              <a:tabLst/>
              <a:defRPr/>
            </a:pPr>
            <a:endParaRPr kumimoji="0" lang="en-US" sz="1667" b="1" i="0" u="none" strike="noStrike" kern="0" cap="none" spc="87" normalizeH="0" baseline="0" noProof="0" dirty="0">
              <a:ln>
                <a:noFill/>
              </a:ln>
              <a:solidFill>
                <a:srgbClr val="535353">
                  <a:lumMod val="75000"/>
                </a:srgbClr>
              </a:solidFill>
              <a:effectLst/>
              <a:uLnTx/>
              <a:uFillTx/>
              <a:latin typeface="Helvetica Neue"/>
              <a:cs typeface="Calibri"/>
              <a:sym typeface="Helvetica Neue"/>
            </a:endParaRP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667" b="1" i="0" u="none" strike="noStrike" kern="0" cap="none" spc="87" normalizeH="0" baseline="0" noProof="0" dirty="0">
                <a:ln>
                  <a:noFill/>
                </a:ln>
                <a:solidFill>
                  <a:srgbClr val="535353">
                    <a:lumMod val="75000"/>
                  </a:srgbClr>
                </a:solidFill>
                <a:effectLst/>
                <a:uLnTx/>
                <a:uFillTx/>
                <a:latin typeface="Helvetica Neue"/>
                <a:cs typeface="Calibri"/>
                <a:sym typeface="Helvetica Neue"/>
              </a:rPr>
              <a:t>The map shows coax cable routes along roads in the same area of Alcona County.</a:t>
            </a:r>
            <a:endParaRPr kumimoji="0" sz="1500" b="1" i="0" u="none" strike="noStrike" kern="0" cap="none" spc="87" normalizeH="0" baseline="0" noProof="0" dirty="0">
              <a:ln>
                <a:noFill/>
              </a:ln>
              <a:solidFill>
                <a:srgbClr val="535353">
                  <a:lumMod val="75000"/>
                </a:srgbClr>
              </a:solidFill>
              <a:effectLst/>
              <a:uLnTx/>
              <a:uFillTx/>
              <a:latin typeface="Helvetica Neue"/>
              <a:cs typeface="Calibri"/>
              <a:sym typeface="Helvetica Neue"/>
            </a:endParaRPr>
          </a:p>
        </p:txBody>
      </p:sp>
      <p:pic>
        <p:nvPicPr>
          <p:cNvPr id="3" name="Picture 2">
            <a:extLst>
              <a:ext uri="{FF2B5EF4-FFF2-40B4-BE49-F238E27FC236}">
                <a16:creationId xmlns:a16="http://schemas.microsoft.com/office/drawing/2014/main" id="{06DB93EA-8E38-4871-B9D0-ABC4089428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3763" y="1341141"/>
            <a:ext cx="7874000" cy="5516859"/>
          </a:xfrm>
          <a:prstGeom prst="rect">
            <a:avLst/>
          </a:prstGeom>
        </p:spPr>
      </p:pic>
      <p:sp>
        <p:nvSpPr>
          <p:cNvPr id="6" name="TextBox 5">
            <a:extLst>
              <a:ext uri="{FF2B5EF4-FFF2-40B4-BE49-F238E27FC236}">
                <a16:creationId xmlns:a16="http://schemas.microsoft.com/office/drawing/2014/main" id="{9CF9870A-3BE5-40F1-9330-48ED91794608}"/>
              </a:ext>
            </a:extLst>
          </p:cNvPr>
          <p:cNvSpPr txBox="1"/>
          <p:nvPr/>
        </p:nvSpPr>
        <p:spPr>
          <a:xfrm>
            <a:off x="8117619" y="1391029"/>
            <a:ext cx="2688747" cy="359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099" tIns="38099" rIns="38099" bIns="38099" numCol="1" spcCol="38100" rtlCol="0" anchor="t">
            <a:spAutoFit/>
          </a:bodyPr>
          <a:lstStyle/>
          <a:p>
            <a:pPr marL="0" marR="0" lvl="0" indent="0" algn="l" defTabSz="761970" rtl="0" eaLnBrk="1" fontAlgn="auto" latinLnBrk="0" hangingPunct="0">
              <a:lnSpc>
                <a:spcPct val="110000"/>
              </a:lnSpc>
              <a:spcBef>
                <a:spcPts val="0"/>
              </a:spcBef>
              <a:spcAft>
                <a:spcPts val="0"/>
              </a:spcAft>
              <a:buClrTx/>
              <a:buSzTx/>
              <a:buFontTx/>
              <a:buNone/>
              <a:tabLst/>
              <a:defRPr/>
            </a:pPr>
            <a:r>
              <a:rPr kumimoji="0" lang="en-US" sz="1667" b="1" i="0" u="none" strike="noStrike" kern="0" cap="none" spc="23" normalizeH="0" baseline="0" noProof="0" dirty="0">
                <a:ln>
                  <a:noFill/>
                </a:ln>
                <a:solidFill>
                  <a:srgbClr val="535353"/>
                </a:solidFill>
                <a:effectLst/>
                <a:uLnTx/>
                <a:uFillTx/>
                <a:latin typeface="Helvetica Neue"/>
                <a:ea typeface="Helvetica Neue"/>
                <a:cs typeface="Helvetica Neue"/>
                <a:sym typeface="Helvetica Neue"/>
              </a:rPr>
              <a:t>Alcona County, Michigan</a:t>
            </a:r>
          </a:p>
        </p:txBody>
      </p:sp>
    </p:spTree>
    <p:extLst>
      <p:ext uri="{BB962C8B-B14F-4D97-AF65-F5344CB8AC3E}">
        <p14:creationId xmlns:p14="http://schemas.microsoft.com/office/powerpoint/2010/main" val="17820559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21"/>
          <p:cNvGrpSpPr/>
          <p:nvPr/>
        </p:nvGrpSpPr>
        <p:grpSpPr>
          <a:xfrm>
            <a:off x="-3586" y="1"/>
            <a:ext cx="12195588" cy="6858001"/>
            <a:chOff x="0" y="0"/>
            <a:chExt cx="9146689" cy="6858000"/>
          </a:xfrm>
        </p:grpSpPr>
        <p:sp>
          <p:nvSpPr>
            <p:cNvPr id="118" name="Rectangle 3"/>
            <p:cNvSpPr/>
            <p:nvPr/>
          </p:nvSpPr>
          <p:spPr>
            <a:xfrm>
              <a:off x="2687" y="1"/>
              <a:ext cx="5029202" cy="1323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780" y="21600"/>
                  </a:lnTo>
                  <a:lnTo>
                    <a:pt x="0" y="21600"/>
                  </a:lnTo>
                  <a:lnTo>
                    <a:pt x="0" y="0"/>
                  </a:lnTo>
                  <a:close/>
                </a:path>
              </a:pathLst>
            </a:custGeom>
            <a:solidFill>
              <a:srgbClr val="AC101C"/>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19" name="Rectangle 5"/>
            <p:cNvSpPr/>
            <p:nvPr/>
          </p:nvSpPr>
          <p:spPr>
            <a:xfrm>
              <a:off x="4370294" y="0"/>
              <a:ext cx="4776396" cy="1323192"/>
            </a:xfrm>
            <a:custGeom>
              <a:avLst/>
              <a:gdLst/>
              <a:ahLst/>
              <a:cxnLst>
                <a:cxn ang="0">
                  <a:pos x="wd2" y="hd2"/>
                </a:cxn>
                <a:cxn ang="5400000">
                  <a:pos x="wd2" y="hd2"/>
                </a:cxn>
                <a:cxn ang="10800000">
                  <a:pos x="wd2" y="hd2"/>
                </a:cxn>
                <a:cxn ang="16200000">
                  <a:pos x="wd2" y="hd2"/>
                </a:cxn>
              </a:cxnLst>
              <a:rect l="0" t="0" r="r" b="b"/>
              <a:pathLst>
                <a:path w="21600" h="21600" extrusionOk="0">
                  <a:moveTo>
                    <a:pt x="2870" y="0"/>
                  </a:moveTo>
                  <a:lnTo>
                    <a:pt x="21600" y="0"/>
                  </a:lnTo>
                  <a:lnTo>
                    <a:pt x="21600" y="21600"/>
                  </a:lnTo>
                  <a:lnTo>
                    <a:pt x="0" y="21600"/>
                  </a:lnTo>
                  <a:lnTo>
                    <a:pt x="2870" y="0"/>
                  </a:lnTo>
                  <a:close/>
                </a:path>
              </a:pathLst>
            </a:custGeom>
            <a:solidFill>
              <a:srgbClr val="ED1C2C"/>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20" name="Parallelogram 7"/>
            <p:cNvSpPr/>
            <p:nvPr/>
          </p:nvSpPr>
          <p:spPr>
            <a:xfrm>
              <a:off x="-1" y="1323191"/>
              <a:ext cx="4370295" cy="5534810"/>
            </a:xfrm>
            <a:custGeom>
              <a:avLst/>
              <a:gdLst/>
              <a:ahLst/>
              <a:cxnLst>
                <a:cxn ang="0">
                  <a:pos x="wd2" y="hd2"/>
                </a:cxn>
                <a:cxn ang="5400000">
                  <a:pos x="wd2" y="hd2"/>
                </a:cxn>
                <a:cxn ang="10800000">
                  <a:pos x="wd2" y="hd2"/>
                </a:cxn>
                <a:cxn ang="16200000">
                  <a:pos x="wd2" y="hd2"/>
                </a:cxn>
              </a:cxnLst>
              <a:rect l="0" t="0" r="r" b="b"/>
              <a:pathLst>
                <a:path w="21600" h="21600" extrusionOk="0">
                  <a:moveTo>
                    <a:pt x="12" y="21600"/>
                  </a:moveTo>
                  <a:cubicBezTo>
                    <a:pt x="8" y="14400"/>
                    <a:pt x="4" y="7200"/>
                    <a:pt x="0" y="0"/>
                  </a:cubicBezTo>
                  <a:lnTo>
                    <a:pt x="21600" y="0"/>
                  </a:lnTo>
                  <a:lnTo>
                    <a:pt x="7847" y="21600"/>
                  </a:lnTo>
                  <a:lnTo>
                    <a:pt x="12" y="21600"/>
                  </a:lnTo>
                  <a:close/>
                </a:path>
              </a:pathLst>
            </a:custGeom>
            <a:solidFill>
              <a:srgbClr val="F0F0F0"/>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grpSp>
      <p:pic>
        <p:nvPicPr>
          <p:cNvPr id="122" name="Picture 14" descr="Picture 14"/>
          <p:cNvPicPr>
            <a:picLocks noChangeAspect="1"/>
          </p:cNvPicPr>
          <p:nvPr/>
        </p:nvPicPr>
        <p:blipFill>
          <a:blip r:embed="rId2"/>
          <a:stretch>
            <a:fillRect/>
          </a:stretch>
        </p:blipFill>
        <p:spPr>
          <a:xfrm>
            <a:off x="11089728" y="307931"/>
            <a:ext cx="530773" cy="652190"/>
          </a:xfrm>
          <a:prstGeom prst="rect">
            <a:avLst/>
          </a:prstGeom>
          <a:ln w="12700">
            <a:miter lim="400000"/>
          </a:ln>
        </p:spPr>
      </p:pic>
      <p:sp>
        <p:nvSpPr>
          <p:cNvPr id="138" name="TextBox 15"/>
          <p:cNvSpPr txBox="1"/>
          <p:nvPr/>
        </p:nvSpPr>
        <p:spPr>
          <a:xfrm>
            <a:off x="1122768" y="438977"/>
            <a:ext cx="9683598" cy="43544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400" b="1" spc="350">
                <a:solidFill>
                  <a:srgbClr val="FFFFFF"/>
                </a:solidFill>
              </a:defRPr>
            </a:lvl1pPr>
          </a:lstStyle>
          <a:p>
            <a:pPr marL="0" marR="0" lvl="0" indent="0" algn="ctr" defTabSz="1088473" rtl="0" eaLnBrk="1" fontAlgn="auto" latinLnBrk="0" hangingPunct="0">
              <a:lnSpc>
                <a:spcPct val="110000"/>
              </a:lnSpc>
              <a:spcBef>
                <a:spcPts val="0"/>
              </a:spcBef>
              <a:spcAft>
                <a:spcPts val="0"/>
              </a:spcAft>
              <a:buClrTx/>
              <a:buSzTx/>
              <a:buFontTx/>
              <a:buNone/>
              <a:tabLst/>
              <a:defRPr/>
            </a:pPr>
            <a:r>
              <a:rPr kumimoji="0" lang="en-US" sz="2667"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rPr>
              <a:t>PROJECT OVERVIEW</a:t>
            </a:r>
            <a:endParaRPr kumimoji="0" sz="2667"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endParaRPr>
          </a:p>
        </p:txBody>
      </p:sp>
      <p:sp>
        <p:nvSpPr>
          <p:cNvPr id="12" name="TextBox 16">
            <a:extLst>
              <a:ext uri="{FF2B5EF4-FFF2-40B4-BE49-F238E27FC236}">
                <a16:creationId xmlns:a16="http://schemas.microsoft.com/office/drawing/2014/main" id="{F966A71E-DDD1-4BE4-AC67-2B6AD5510F10}"/>
              </a:ext>
            </a:extLst>
          </p:cNvPr>
          <p:cNvSpPr txBox="1"/>
          <p:nvPr/>
        </p:nvSpPr>
        <p:spPr>
          <a:xfrm>
            <a:off x="129752" y="2120797"/>
            <a:ext cx="4124748" cy="2627784"/>
          </a:xfrm>
          <a:prstGeom prst="rect">
            <a:avLst/>
          </a:prstGeom>
          <a:ln w="12700">
            <a:miter lim="400000"/>
          </a:ln>
          <a:extLst>
            <a:ext uri="{C572A759-6A51-4108-AA02-DFA0A04FC94B}">
              <ma14:wrappingTextBoxFlag xmlns:ma14="http://schemas.microsoft.com/office/mac/drawingml/2011/main" xmlns="" val="1"/>
            </a:ext>
          </a:extLst>
        </p:spPr>
        <p:txBody>
          <a:bodyPr wrap="square" lIns="54425" tIns="54426" rIns="54425" bIns="54426">
            <a:spAutoFit/>
          </a:bodyPr>
          <a:lstStyle>
            <a:lvl1pPr>
              <a:defRPr sz="1300" b="1" spc="104">
                <a:solidFill>
                  <a:srgbClr val="ED1C2C"/>
                </a:solidFill>
              </a:defRPr>
            </a:lvl1pPr>
          </a:lstStyle>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667" b="1" i="0" u="none" strike="noStrike" kern="0" cap="none" spc="87" normalizeH="0" baseline="0" noProof="0" dirty="0">
                <a:ln>
                  <a:noFill/>
                </a:ln>
                <a:solidFill>
                  <a:srgbClr val="535353">
                    <a:lumMod val="75000"/>
                  </a:srgbClr>
                </a:solidFill>
                <a:effectLst/>
                <a:uLnTx/>
                <a:uFillTx/>
                <a:latin typeface="Helvetica Neue"/>
                <a:cs typeface="Calibri"/>
                <a:sym typeface="Helvetica Neue"/>
              </a:rPr>
              <a:t>This allows us to trim areas of overstatement and better understand the locations that are served and unserved by broadband.</a:t>
            </a:r>
          </a:p>
          <a:p>
            <a:pPr marL="0" marR="0" lvl="0" indent="0" algn="l" defTabSz="1088473" rtl="0" eaLnBrk="1" fontAlgn="auto" latinLnBrk="0" hangingPunct="0">
              <a:lnSpc>
                <a:spcPct val="110000"/>
              </a:lnSpc>
              <a:spcBef>
                <a:spcPts val="0"/>
              </a:spcBef>
              <a:spcAft>
                <a:spcPts val="0"/>
              </a:spcAft>
              <a:buClrTx/>
              <a:buSzTx/>
              <a:buFontTx/>
              <a:buNone/>
              <a:tabLst/>
              <a:defRPr/>
            </a:pPr>
            <a:endParaRPr kumimoji="0" lang="en-US" sz="1667" b="1" i="0" u="none" strike="noStrike" kern="0" cap="none" spc="87" normalizeH="0" baseline="0" noProof="0" dirty="0">
              <a:ln>
                <a:noFill/>
              </a:ln>
              <a:solidFill>
                <a:srgbClr val="535353">
                  <a:lumMod val="75000"/>
                </a:srgbClr>
              </a:solidFill>
              <a:effectLst/>
              <a:uLnTx/>
              <a:uFillTx/>
              <a:latin typeface="Helvetica Neue"/>
              <a:cs typeface="Calibri"/>
              <a:sym typeface="Helvetica Neue"/>
            </a:endParaRPr>
          </a:p>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1667" b="1" i="0" u="none" strike="noStrike" kern="0" cap="none" spc="87" normalizeH="0" baseline="0" noProof="0" dirty="0">
                <a:ln>
                  <a:noFill/>
                </a:ln>
                <a:solidFill>
                  <a:srgbClr val="535353">
                    <a:lumMod val="75000"/>
                  </a:srgbClr>
                </a:solidFill>
                <a:effectLst/>
                <a:uLnTx/>
                <a:uFillTx/>
                <a:latin typeface="Helvetica Neue"/>
                <a:cs typeface="Calibri"/>
                <a:sym typeface="Helvetica Neue"/>
              </a:rPr>
              <a:t>This map shows coverages areas that need trimmed based on the location of broadband infrastructure in the right-of-way.</a:t>
            </a:r>
            <a:endParaRPr kumimoji="0" sz="1500" b="1" i="0" u="none" strike="noStrike" kern="0" cap="none" spc="87" normalizeH="0" baseline="0" noProof="0" dirty="0">
              <a:ln>
                <a:noFill/>
              </a:ln>
              <a:solidFill>
                <a:srgbClr val="535353">
                  <a:lumMod val="75000"/>
                </a:srgbClr>
              </a:solidFill>
              <a:effectLst/>
              <a:uLnTx/>
              <a:uFillTx/>
              <a:latin typeface="Helvetica Neue"/>
              <a:cs typeface="Calibri"/>
              <a:sym typeface="Helvetica Neue"/>
            </a:endParaRPr>
          </a:p>
        </p:txBody>
      </p:sp>
      <p:pic>
        <p:nvPicPr>
          <p:cNvPr id="4" name="Picture 3">
            <a:extLst>
              <a:ext uri="{FF2B5EF4-FFF2-40B4-BE49-F238E27FC236}">
                <a16:creationId xmlns:a16="http://schemas.microsoft.com/office/drawing/2014/main" id="{A14040D0-85B6-481E-A8BD-40B50DF6C1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2446" y="1341141"/>
            <a:ext cx="7864475" cy="5516859"/>
          </a:xfrm>
          <a:prstGeom prst="rect">
            <a:avLst/>
          </a:prstGeom>
        </p:spPr>
      </p:pic>
      <p:sp>
        <p:nvSpPr>
          <p:cNvPr id="6" name="TextBox 5">
            <a:extLst>
              <a:ext uri="{FF2B5EF4-FFF2-40B4-BE49-F238E27FC236}">
                <a16:creationId xmlns:a16="http://schemas.microsoft.com/office/drawing/2014/main" id="{9CF9870A-3BE5-40F1-9330-48ED91794608}"/>
              </a:ext>
            </a:extLst>
          </p:cNvPr>
          <p:cNvSpPr txBox="1"/>
          <p:nvPr/>
        </p:nvSpPr>
        <p:spPr>
          <a:xfrm>
            <a:off x="8117619" y="1391029"/>
            <a:ext cx="2688747" cy="359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099" tIns="38099" rIns="38099" bIns="38099" numCol="1" spcCol="38100" rtlCol="0" anchor="t">
            <a:spAutoFit/>
          </a:bodyPr>
          <a:lstStyle/>
          <a:p>
            <a:pPr marL="0" marR="0" lvl="0" indent="0" algn="l" defTabSz="761970" rtl="0" eaLnBrk="1" fontAlgn="auto" latinLnBrk="0" hangingPunct="0">
              <a:lnSpc>
                <a:spcPct val="110000"/>
              </a:lnSpc>
              <a:spcBef>
                <a:spcPts val="0"/>
              </a:spcBef>
              <a:spcAft>
                <a:spcPts val="0"/>
              </a:spcAft>
              <a:buClrTx/>
              <a:buSzTx/>
              <a:buFontTx/>
              <a:buNone/>
              <a:tabLst/>
              <a:defRPr/>
            </a:pPr>
            <a:r>
              <a:rPr kumimoji="0" lang="en-US" sz="1667" b="1" i="0" u="none" strike="noStrike" kern="0" cap="none" spc="23" normalizeH="0" baseline="0" noProof="0" dirty="0">
                <a:ln>
                  <a:noFill/>
                </a:ln>
                <a:solidFill>
                  <a:srgbClr val="535353"/>
                </a:solidFill>
                <a:effectLst/>
                <a:uLnTx/>
                <a:uFillTx/>
                <a:latin typeface="Helvetica Neue"/>
                <a:ea typeface="Helvetica Neue"/>
                <a:cs typeface="Helvetica Neue"/>
                <a:sym typeface="Helvetica Neue"/>
              </a:rPr>
              <a:t>Alcona County, Michigan</a:t>
            </a:r>
          </a:p>
        </p:txBody>
      </p:sp>
    </p:spTree>
    <p:extLst>
      <p:ext uri="{BB962C8B-B14F-4D97-AF65-F5344CB8AC3E}">
        <p14:creationId xmlns:p14="http://schemas.microsoft.com/office/powerpoint/2010/main" val="306968696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21"/>
          <p:cNvGrpSpPr/>
          <p:nvPr/>
        </p:nvGrpSpPr>
        <p:grpSpPr>
          <a:xfrm>
            <a:off x="18345" y="0"/>
            <a:ext cx="12195588" cy="6858001"/>
            <a:chOff x="0" y="0"/>
            <a:chExt cx="9146689" cy="6858000"/>
          </a:xfrm>
        </p:grpSpPr>
        <p:sp>
          <p:nvSpPr>
            <p:cNvPr id="118" name="Rectangle 3"/>
            <p:cNvSpPr/>
            <p:nvPr/>
          </p:nvSpPr>
          <p:spPr>
            <a:xfrm>
              <a:off x="2687" y="1"/>
              <a:ext cx="5029202" cy="1323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780" y="21600"/>
                  </a:lnTo>
                  <a:lnTo>
                    <a:pt x="0" y="21600"/>
                  </a:lnTo>
                  <a:lnTo>
                    <a:pt x="0" y="0"/>
                  </a:lnTo>
                  <a:close/>
                </a:path>
              </a:pathLst>
            </a:custGeom>
            <a:solidFill>
              <a:srgbClr val="AC101C"/>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19" name="Rectangle 5"/>
            <p:cNvSpPr/>
            <p:nvPr/>
          </p:nvSpPr>
          <p:spPr>
            <a:xfrm>
              <a:off x="4370294" y="0"/>
              <a:ext cx="4776396" cy="1323192"/>
            </a:xfrm>
            <a:custGeom>
              <a:avLst/>
              <a:gdLst/>
              <a:ahLst/>
              <a:cxnLst>
                <a:cxn ang="0">
                  <a:pos x="wd2" y="hd2"/>
                </a:cxn>
                <a:cxn ang="5400000">
                  <a:pos x="wd2" y="hd2"/>
                </a:cxn>
                <a:cxn ang="10800000">
                  <a:pos x="wd2" y="hd2"/>
                </a:cxn>
                <a:cxn ang="16200000">
                  <a:pos x="wd2" y="hd2"/>
                </a:cxn>
              </a:cxnLst>
              <a:rect l="0" t="0" r="r" b="b"/>
              <a:pathLst>
                <a:path w="21600" h="21600" extrusionOk="0">
                  <a:moveTo>
                    <a:pt x="2870" y="0"/>
                  </a:moveTo>
                  <a:lnTo>
                    <a:pt x="21600" y="0"/>
                  </a:lnTo>
                  <a:lnTo>
                    <a:pt x="21600" y="21600"/>
                  </a:lnTo>
                  <a:lnTo>
                    <a:pt x="0" y="21600"/>
                  </a:lnTo>
                  <a:lnTo>
                    <a:pt x="2870" y="0"/>
                  </a:lnTo>
                  <a:close/>
                </a:path>
              </a:pathLst>
            </a:custGeom>
            <a:solidFill>
              <a:srgbClr val="ED1C2C"/>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20" name="Parallelogram 7"/>
            <p:cNvSpPr/>
            <p:nvPr/>
          </p:nvSpPr>
          <p:spPr>
            <a:xfrm>
              <a:off x="-1" y="1323191"/>
              <a:ext cx="4370295" cy="5534810"/>
            </a:xfrm>
            <a:custGeom>
              <a:avLst/>
              <a:gdLst/>
              <a:ahLst/>
              <a:cxnLst>
                <a:cxn ang="0">
                  <a:pos x="wd2" y="hd2"/>
                </a:cxn>
                <a:cxn ang="5400000">
                  <a:pos x="wd2" y="hd2"/>
                </a:cxn>
                <a:cxn ang="10800000">
                  <a:pos x="wd2" y="hd2"/>
                </a:cxn>
                <a:cxn ang="16200000">
                  <a:pos x="wd2" y="hd2"/>
                </a:cxn>
              </a:cxnLst>
              <a:rect l="0" t="0" r="r" b="b"/>
              <a:pathLst>
                <a:path w="21600" h="21600" extrusionOk="0">
                  <a:moveTo>
                    <a:pt x="12" y="21600"/>
                  </a:moveTo>
                  <a:cubicBezTo>
                    <a:pt x="8" y="14400"/>
                    <a:pt x="4" y="7200"/>
                    <a:pt x="0" y="0"/>
                  </a:cubicBezTo>
                  <a:lnTo>
                    <a:pt x="21600" y="0"/>
                  </a:lnTo>
                  <a:lnTo>
                    <a:pt x="7847" y="21600"/>
                  </a:lnTo>
                  <a:lnTo>
                    <a:pt x="12" y="21600"/>
                  </a:lnTo>
                  <a:close/>
                </a:path>
              </a:pathLst>
            </a:custGeom>
            <a:solidFill>
              <a:srgbClr val="F0F0F0"/>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grpSp>
      <p:pic>
        <p:nvPicPr>
          <p:cNvPr id="122" name="Picture 14" descr="Picture 14"/>
          <p:cNvPicPr>
            <a:picLocks noChangeAspect="1"/>
          </p:cNvPicPr>
          <p:nvPr/>
        </p:nvPicPr>
        <p:blipFill>
          <a:blip r:embed="rId2"/>
          <a:stretch>
            <a:fillRect/>
          </a:stretch>
        </p:blipFill>
        <p:spPr>
          <a:xfrm>
            <a:off x="11089728" y="307931"/>
            <a:ext cx="530773" cy="652190"/>
          </a:xfrm>
          <a:prstGeom prst="rect">
            <a:avLst/>
          </a:prstGeom>
          <a:ln w="12700">
            <a:miter lim="400000"/>
          </a:ln>
        </p:spPr>
      </p:pic>
      <p:sp>
        <p:nvSpPr>
          <p:cNvPr id="138" name="TextBox 15"/>
          <p:cNvSpPr txBox="1"/>
          <p:nvPr/>
        </p:nvSpPr>
        <p:spPr>
          <a:xfrm>
            <a:off x="1122768" y="438977"/>
            <a:ext cx="9683598" cy="43544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2400" b="1" spc="350">
                <a:solidFill>
                  <a:srgbClr val="FFFFFF"/>
                </a:solidFill>
              </a:defRPr>
            </a:lvl1pPr>
          </a:lstStyle>
          <a:p>
            <a:pPr marL="0" marR="0" lvl="0" indent="0" algn="ctr" defTabSz="1088473" rtl="0" eaLnBrk="1" fontAlgn="auto" latinLnBrk="0" hangingPunct="0">
              <a:lnSpc>
                <a:spcPct val="110000"/>
              </a:lnSpc>
              <a:spcBef>
                <a:spcPts val="0"/>
              </a:spcBef>
              <a:spcAft>
                <a:spcPts val="0"/>
              </a:spcAft>
              <a:buClrTx/>
              <a:buSzTx/>
              <a:buFontTx/>
              <a:buNone/>
              <a:tabLst/>
              <a:defRPr/>
            </a:pPr>
            <a:r>
              <a:rPr kumimoji="0" lang="en-US" sz="2667"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rPr>
              <a:t>PROJECT OVERVIEW- Sample</a:t>
            </a:r>
            <a:endParaRPr kumimoji="0" sz="2667"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endParaRPr>
          </a:p>
        </p:txBody>
      </p:sp>
      <p:sp>
        <p:nvSpPr>
          <p:cNvPr id="12" name="TextBox 16">
            <a:extLst>
              <a:ext uri="{FF2B5EF4-FFF2-40B4-BE49-F238E27FC236}">
                <a16:creationId xmlns:a16="http://schemas.microsoft.com/office/drawing/2014/main" id="{F966A71E-DDD1-4BE4-AC67-2B6AD5510F10}"/>
              </a:ext>
            </a:extLst>
          </p:cNvPr>
          <p:cNvSpPr txBox="1"/>
          <p:nvPr/>
        </p:nvSpPr>
        <p:spPr>
          <a:xfrm>
            <a:off x="129752" y="2120797"/>
            <a:ext cx="4124748" cy="344146"/>
          </a:xfrm>
          <a:prstGeom prst="rect">
            <a:avLst/>
          </a:prstGeom>
          <a:ln w="12700">
            <a:miter lim="400000"/>
          </a:ln>
          <a:extLst>
            <a:ext uri="{C572A759-6A51-4108-AA02-DFA0A04FC94B}">
              <ma14:wrappingTextBoxFlag xmlns="" xmlns:ma14="http://schemas.microsoft.com/office/mac/drawingml/2011/main" val="1"/>
            </a:ext>
          </a:extLst>
        </p:spPr>
        <p:txBody>
          <a:bodyPr wrap="square" lIns="54425" tIns="54426" rIns="54425" bIns="54426">
            <a:spAutoFit/>
          </a:bodyPr>
          <a:lstStyle>
            <a:lvl1pPr>
              <a:defRPr sz="1300" b="1" spc="104">
                <a:solidFill>
                  <a:srgbClr val="ED1C2C"/>
                </a:solidFill>
              </a:defRPr>
            </a:lvl1pPr>
          </a:lstStyle>
          <a:p>
            <a:pPr marL="0" marR="0" lvl="0" indent="0" algn="l" defTabSz="1088473" rtl="0" eaLnBrk="1" fontAlgn="auto" latinLnBrk="0" hangingPunct="0">
              <a:lnSpc>
                <a:spcPct val="110000"/>
              </a:lnSpc>
              <a:spcBef>
                <a:spcPts val="0"/>
              </a:spcBef>
              <a:spcAft>
                <a:spcPts val="0"/>
              </a:spcAft>
              <a:buClrTx/>
              <a:buSzTx/>
              <a:buFontTx/>
              <a:buNone/>
              <a:tabLst/>
              <a:defRPr/>
            </a:pPr>
            <a:endParaRPr kumimoji="0" sz="1500" b="1" i="0" u="none" strike="noStrike" kern="0" cap="none" spc="87" normalizeH="0" baseline="0" noProof="0" dirty="0">
              <a:ln>
                <a:noFill/>
              </a:ln>
              <a:solidFill>
                <a:srgbClr val="535353">
                  <a:lumMod val="75000"/>
                </a:srgbClr>
              </a:solidFill>
              <a:effectLst/>
              <a:uLnTx/>
              <a:uFillTx/>
              <a:latin typeface="Helvetica Neue"/>
              <a:cs typeface="Calibri"/>
              <a:sym typeface="Helvetica Neue"/>
            </a:endParaRPr>
          </a:p>
        </p:txBody>
      </p:sp>
      <p:pic>
        <p:nvPicPr>
          <p:cNvPr id="2" name="Picture 1">
            <a:extLst>
              <a:ext uri="{FF2B5EF4-FFF2-40B4-BE49-F238E27FC236}">
                <a16:creationId xmlns:a16="http://schemas.microsoft.com/office/drawing/2014/main" id="{20EF7294-A54F-414C-8428-6058341C19DD}"/>
              </a:ext>
            </a:extLst>
          </p:cNvPr>
          <p:cNvPicPr>
            <a:picLocks noChangeAspect="1"/>
          </p:cNvPicPr>
          <p:nvPr/>
        </p:nvPicPr>
        <p:blipFill>
          <a:blip r:embed="rId3"/>
          <a:stretch>
            <a:fillRect/>
          </a:stretch>
        </p:blipFill>
        <p:spPr>
          <a:xfrm>
            <a:off x="-18834" y="1323184"/>
            <a:ext cx="12232767" cy="6763131"/>
          </a:xfrm>
          <a:prstGeom prst="rect">
            <a:avLst/>
          </a:prstGeom>
        </p:spPr>
      </p:pic>
    </p:spTree>
    <p:extLst>
      <p:ext uri="{BB962C8B-B14F-4D97-AF65-F5344CB8AC3E}">
        <p14:creationId xmlns:p14="http://schemas.microsoft.com/office/powerpoint/2010/main" val="357757530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21"/>
          <p:cNvGrpSpPr/>
          <p:nvPr/>
        </p:nvGrpSpPr>
        <p:grpSpPr>
          <a:xfrm>
            <a:off x="-3586" y="1"/>
            <a:ext cx="12195588" cy="6858001"/>
            <a:chOff x="0" y="0"/>
            <a:chExt cx="9146689" cy="6858000"/>
          </a:xfrm>
        </p:grpSpPr>
        <p:sp>
          <p:nvSpPr>
            <p:cNvPr id="118" name="Rectangle 3"/>
            <p:cNvSpPr/>
            <p:nvPr/>
          </p:nvSpPr>
          <p:spPr>
            <a:xfrm>
              <a:off x="2687" y="1"/>
              <a:ext cx="5029202" cy="1323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780" y="21600"/>
                  </a:lnTo>
                  <a:lnTo>
                    <a:pt x="0" y="21600"/>
                  </a:lnTo>
                  <a:lnTo>
                    <a:pt x="0" y="0"/>
                  </a:lnTo>
                  <a:close/>
                </a:path>
              </a:pathLst>
            </a:custGeom>
            <a:solidFill>
              <a:srgbClr val="AC101C"/>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19" name="Rectangle 5"/>
            <p:cNvSpPr/>
            <p:nvPr/>
          </p:nvSpPr>
          <p:spPr>
            <a:xfrm>
              <a:off x="4370294" y="0"/>
              <a:ext cx="4776396" cy="1323192"/>
            </a:xfrm>
            <a:custGeom>
              <a:avLst/>
              <a:gdLst/>
              <a:ahLst/>
              <a:cxnLst>
                <a:cxn ang="0">
                  <a:pos x="wd2" y="hd2"/>
                </a:cxn>
                <a:cxn ang="5400000">
                  <a:pos x="wd2" y="hd2"/>
                </a:cxn>
                <a:cxn ang="10800000">
                  <a:pos x="wd2" y="hd2"/>
                </a:cxn>
                <a:cxn ang="16200000">
                  <a:pos x="wd2" y="hd2"/>
                </a:cxn>
              </a:cxnLst>
              <a:rect l="0" t="0" r="r" b="b"/>
              <a:pathLst>
                <a:path w="21600" h="21600" extrusionOk="0">
                  <a:moveTo>
                    <a:pt x="2870" y="0"/>
                  </a:moveTo>
                  <a:lnTo>
                    <a:pt x="21600" y="0"/>
                  </a:lnTo>
                  <a:lnTo>
                    <a:pt x="21600" y="21600"/>
                  </a:lnTo>
                  <a:lnTo>
                    <a:pt x="0" y="21600"/>
                  </a:lnTo>
                  <a:lnTo>
                    <a:pt x="2870" y="0"/>
                  </a:lnTo>
                  <a:close/>
                </a:path>
              </a:pathLst>
            </a:custGeom>
            <a:solidFill>
              <a:srgbClr val="ED1C2C"/>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120" name="Parallelogram 7"/>
            <p:cNvSpPr/>
            <p:nvPr/>
          </p:nvSpPr>
          <p:spPr>
            <a:xfrm>
              <a:off x="-1" y="1323191"/>
              <a:ext cx="4370295" cy="5534810"/>
            </a:xfrm>
            <a:custGeom>
              <a:avLst/>
              <a:gdLst/>
              <a:ahLst/>
              <a:cxnLst>
                <a:cxn ang="0">
                  <a:pos x="wd2" y="hd2"/>
                </a:cxn>
                <a:cxn ang="5400000">
                  <a:pos x="wd2" y="hd2"/>
                </a:cxn>
                <a:cxn ang="10800000">
                  <a:pos x="wd2" y="hd2"/>
                </a:cxn>
                <a:cxn ang="16200000">
                  <a:pos x="wd2" y="hd2"/>
                </a:cxn>
              </a:cxnLst>
              <a:rect l="0" t="0" r="r" b="b"/>
              <a:pathLst>
                <a:path w="21600" h="21600" extrusionOk="0">
                  <a:moveTo>
                    <a:pt x="12" y="21600"/>
                  </a:moveTo>
                  <a:cubicBezTo>
                    <a:pt x="8" y="14400"/>
                    <a:pt x="4" y="7200"/>
                    <a:pt x="0" y="0"/>
                  </a:cubicBezTo>
                  <a:lnTo>
                    <a:pt x="21600" y="0"/>
                  </a:lnTo>
                  <a:lnTo>
                    <a:pt x="7847" y="21600"/>
                  </a:lnTo>
                  <a:lnTo>
                    <a:pt x="12" y="21600"/>
                  </a:lnTo>
                  <a:close/>
                </a:path>
              </a:pathLst>
            </a:custGeom>
            <a:solidFill>
              <a:srgbClr val="F0F0F0"/>
            </a:solidFill>
            <a:ln w="12700" cap="flat">
              <a:noFill/>
              <a:miter lim="400000"/>
            </a:ln>
            <a:effectLst/>
          </p:spPr>
          <p:txBody>
            <a:bodyPr wrap="square" lIns="38099" tIns="38099" rIns="38099" bIns="38099" numCol="1" anchor="ctr">
              <a:noAutofit/>
            </a:bodyPr>
            <a:lstStyle/>
            <a:p>
              <a:pPr marL="0" marR="0" lvl="0" indent="0" algn="ctr" defTabSz="1088473" rtl="0" eaLnBrk="1" fontAlgn="auto" latinLnBrk="0" hangingPunct="0">
                <a:lnSpc>
                  <a:spcPct val="100000"/>
                </a:lnSpc>
                <a:spcBef>
                  <a:spcPts val="0"/>
                </a:spcBef>
                <a:spcAft>
                  <a:spcPts val="0"/>
                </a:spcAft>
                <a:buClrTx/>
                <a:buSzTx/>
                <a:buFontTx/>
                <a:buNone/>
                <a:tabLst/>
                <a:defRPr sz="1800" spc="0">
                  <a:solidFill>
                    <a:srgbClr val="FFFFFF"/>
                  </a:solidFill>
                  <a:latin typeface="+mn-lt"/>
                  <a:ea typeface="+mn-ea"/>
                  <a:cs typeface="+mn-cs"/>
                  <a:sym typeface="Calibri"/>
                </a:defRPr>
              </a:pPr>
              <a:endParaRPr kumimoji="0" sz="1500" b="0" i="0" u="none" strike="noStrike" kern="0" cap="none" spc="0" normalizeH="0" baseline="0" noProof="0" dirty="0">
                <a:ln>
                  <a:noFill/>
                </a:ln>
                <a:solidFill>
                  <a:srgbClr val="FFFFFF"/>
                </a:solidFill>
                <a:effectLst/>
                <a:uLnTx/>
                <a:uFillTx/>
                <a:latin typeface="Calibri"/>
                <a:cs typeface="Calibri"/>
                <a:sym typeface="Calibri"/>
              </a:endParaRPr>
            </a:p>
          </p:txBody>
        </p:sp>
      </p:grpSp>
      <p:pic>
        <p:nvPicPr>
          <p:cNvPr id="122" name="Picture 14" descr="Picture 14"/>
          <p:cNvPicPr>
            <a:picLocks noChangeAspect="1"/>
          </p:cNvPicPr>
          <p:nvPr/>
        </p:nvPicPr>
        <p:blipFill>
          <a:blip r:embed="rId2"/>
          <a:stretch>
            <a:fillRect/>
          </a:stretch>
        </p:blipFill>
        <p:spPr>
          <a:xfrm>
            <a:off x="11089728" y="307931"/>
            <a:ext cx="530773" cy="652190"/>
          </a:xfrm>
          <a:prstGeom prst="rect">
            <a:avLst/>
          </a:prstGeom>
          <a:ln w="12700">
            <a:miter lim="400000"/>
          </a:ln>
        </p:spPr>
      </p:pic>
      <p:sp>
        <p:nvSpPr>
          <p:cNvPr id="138" name="TextBox 15"/>
          <p:cNvSpPr txBox="1"/>
          <p:nvPr/>
        </p:nvSpPr>
        <p:spPr>
          <a:xfrm>
            <a:off x="1122768" y="438977"/>
            <a:ext cx="9773832" cy="43544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2400" b="1" spc="350">
                <a:solidFill>
                  <a:srgbClr val="FFFFFF"/>
                </a:solidFill>
              </a:defRPr>
            </a:lvl1pPr>
          </a:lstStyle>
          <a:p>
            <a:pPr marL="0" marR="0" lvl="0" indent="0" algn="ctr" defTabSz="1088473" rtl="0" eaLnBrk="1" fontAlgn="auto" latinLnBrk="0" hangingPunct="0">
              <a:lnSpc>
                <a:spcPct val="110000"/>
              </a:lnSpc>
              <a:spcBef>
                <a:spcPts val="0"/>
              </a:spcBef>
              <a:spcAft>
                <a:spcPts val="0"/>
              </a:spcAft>
              <a:buClrTx/>
              <a:buSzTx/>
              <a:buFontTx/>
              <a:buNone/>
              <a:tabLst/>
              <a:defRPr/>
            </a:pPr>
            <a:r>
              <a:rPr kumimoji="0" lang="en-US" sz="2667"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rPr>
              <a:t>PURPOSE</a:t>
            </a:r>
            <a:endParaRPr kumimoji="0" sz="2667" b="1" i="0" u="none" strike="noStrike" kern="0" cap="none" spc="292" normalizeH="0" baseline="0" noProof="0" dirty="0">
              <a:ln>
                <a:noFill/>
              </a:ln>
              <a:solidFill>
                <a:srgbClr val="FFFFFF"/>
              </a:solidFill>
              <a:effectLst/>
              <a:uLnTx/>
              <a:uFillTx/>
              <a:latin typeface="Axiforma Book" panose="00000400000000000000" pitchFamily="50" charset="0"/>
              <a:cs typeface="Calibri"/>
              <a:sym typeface="Helvetica Neue"/>
            </a:endParaRPr>
          </a:p>
        </p:txBody>
      </p:sp>
      <p:sp>
        <p:nvSpPr>
          <p:cNvPr id="12" name="TextBox 16">
            <a:extLst>
              <a:ext uri="{FF2B5EF4-FFF2-40B4-BE49-F238E27FC236}">
                <a16:creationId xmlns:a16="http://schemas.microsoft.com/office/drawing/2014/main" id="{F966A71E-DDD1-4BE4-AC67-2B6AD5510F10}"/>
              </a:ext>
            </a:extLst>
          </p:cNvPr>
          <p:cNvSpPr txBox="1"/>
          <p:nvPr/>
        </p:nvSpPr>
        <p:spPr>
          <a:xfrm>
            <a:off x="339603" y="1524001"/>
            <a:ext cx="4295898" cy="2783724"/>
          </a:xfrm>
          <a:prstGeom prst="rect">
            <a:avLst/>
          </a:prstGeom>
          <a:ln w="12700">
            <a:miter lim="400000"/>
          </a:ln>
          <a:extLst>
            <a:ext uri="{C572A759-6A51-4108-AA02-DFA0A04FC94B}">
              <ma14:wrappingTextBoxFlag xmlns="" xmlns:ma14="http://schemas.microsoft.com/office/mac/drawingml/2011/main" val="1"/>
            </a:ext>
          </a:extLst>
        </p:spPr>
        <p:txBody>
          <a:bodyPr wrap="square" lIns="54425" tIns="54426" rIns="54425" bIns="54426">
            <a:spAutoFit/>
          </a:bodyPr>
          <a:lstStyle>
            <a:lvl1pPr>
              <a:defRPr sz="1300" b="1" spc="104">
                <a:solidFill>
                  <a:srgbClr val="ED1C2C"/>
                </a:solidFill>
              </a:defRPr>
            </a:lvl1pPr>
          </a:lstStyle>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2667" b="1" i="0" u="none" strike="noStrike" kern="0" cap="none" spc="87" normalizeH="0" baseline="0" noProof="0" dirty="0">
                <a:ln>
                  <a:noFill/>
                </a:ln>
                <a:solidFill>
                  <a:srgbClr val="535353">
                    <a:lumMod val="75000"/>
                  </a:srgbClr>
                </a:solidFill>
                <a:effectLst/>
                <a:uLnTx/>
                <a:uFillTx/>
                <a:latin typeface="Helvetica Neue"/>
                <a:cs typeface="Calibri"/>
                <a:sym typeface="Helvetica Neue"/>
              </a:rPr>
              <a:t>Beyond a better understanding of broadband availability, this project has two short-term and one long-term purpose</a:t>
            </a:r>
            <a:endParaRPr kumimoji="0" sz="2333" b="1" i="0" u="none" strike="noStrike" kern="0" cap="none" spc="87" normalizeH="0" baseline="0" noProof="0" dirty="0">
              <a:ln>
                <a:noFill/>
              </a:ln>
              <a:solidFill>
                <a:srgbClr val="535353">
                  <a:lumMod val="75000"/>
                </a:srgbClr>
              </a:solidFill>
              <a:effectLst/>
              <a:uLnTx/>
              <a:uFillTx/>
              <a:latin typeface="Helvetica Neue"/>
              <a:cs typeface="Calibri"/>
              <a:sym typeface="Helvetica Neue"/>
            </a:endParaRPr>
          </a:p>
        </p:txBody>
      </p:sp>
      <p:sp>
        <p:nvSpPr>
          <p:cNvPr id="13" name="TextBox 16">
            <a:extLst>
              <a:ext uri="{FF2B5EF4-FFF2-40B4-BE49-F238E27FC236}">
                <a16:creationId xmlns:a16="http://schemas.microsoft.com/office/drawing/2014/main" id="{346A0F76-D71E-43A9-8EDA-48A03C0F6A87}"/>
              </a:ext>
            </a:extLst>
          </p:cNvPr>
          <p:cNvSpPr txBox="1"/>
          <p:nvPr/>
        </p:nvSpPr>
        <p:spPr>
          <a:xfrm>
            <a:off x="6085417" y="1333500"/>
            <a:ext cx="5827062" cy="5213235"/>
          </a:xfrm>
          <a:prstGeom prst="rect">
            <a:avLst/>
          </a:prstGeom>
          <a:ln w="12700">
            <a:miter lim="400000"/>
          </a:ln>
          <a:extLst>
            <a:ext uri="{C572A759-6A51-4108-AA02-DFA0A04FC94B}">
              <ma14:wrappingTextBoxFlag xmlns="" xmlns:ma14="http://schemas.microsoft.com/office/mac/drawingml/2011/main" val="1"/>
            </a:ext>
          </a:extLst>
        </p:spPr>
        <p:txBody>
          <a:bodyPr wrap="square" lIns="54425" tIns="54426" rIns="54425" bIns="54426">
            <a:spAutoFit/>
          </a:bodyPr>
          <a:lstStyle>
            <a:lvl1pPr>
              <a:defRPr sz="1300" b="1" spc="104">
                <a:solidFill>
                  <a:srgbClr val="ED1C2C"/>
                </a:solidFill>
              </a:defRPr>
            </a:lvl1pPr>
          </a:lstStyle>
          <a:p>
            <a:pPr marL="428608" marR="0" lvl="0" indent="-428608" algn="l" defTabSz="1088473" rtl="0" eaLnBrk="1" fontAlgn="auto" latinLnBrk="0" hangingPunct="0">
              <a:lnSpc>
                <a:spcPct val="110000"/>
              </a:lnSpc>
              <a:spcBef>
                <a:spcPts val="0"/>
              </a:spcBef>
              <a:spcAft>
                <a:spcPts val="0"/>
              </a:spcAft>
              <a:buClrTx/>
              <a:buSzTx/>
              <a:buFont typeface="+mj-lt"/>
              <a:buAutoNum type="arabicPeriod"/>
              <a:tabLst/>
              <a:defRPr/>
            </a:pPr>
            <a:r>
              <a:rPr kumimoji="0" lang="en-US" sz="2333" b="1" i="0" u="none" strike="noStrike" kern="0" cap="none" spc="87" normalizeH="0" baseline="0" noProof="0" dirty="0">
                <a:ln>
                  <a:noFill/>
                </a:ln>
                <a:solidFill>
                  <a:srgbClr val="535353">
                    <a:lumMod val="75000"/>
                  </a:srgbClr>
                </a:solidFill>
                <a:effectLst/>
                <a:uLnTx/>
                <a:uFillTx/>
                <a:latin typeface="Helvetica Neue"/>
                <a:cs typeface="Calibri"/>
                <a:sym typeface="Helvetica Neue"/>
              </a:rPr>
              <a:t>Identify every location (address) unserved and underserved by broadband in Michigan for the forthcoming BEAD Program.</a:t>
            </a:r>
          </a:p>
          <a:p>
            <a:pPr marL="0" marR="0" lvl="0" indent="0" algn="l" defTabSz="1088473" rtl="0" eaLnBrk="1" fontAlgn="auto" latinLnBrk="0" hangingPunct="0">
              <a:lnSpc>
                <a:spcPct val="110000"/>
              </a:lnSpc>
              <a:spcBef>
                <a:spcPts val="0"/>
              </a:spcBef>
              <a:spcAft>
                <a:spcPts val="0"/>
              </a:spcAft>
              <a:buClrTx/>
              <a:buSzTx/>
              <a:buFontTx/>
              <a:buNone/>
              <a:tabLst/>
              <a:defRPr/>
            </a:pPr>
            <a:endParaRPr kumimoji="0" lang="en-US" sz="2333" b="1" i="0" u="none" strike="noStrike" kern="0" cap="none" spc="87" normalizeH="0" baseline="0" noProof="0" dirty="0">
              <a:ln>
                <a:noFill/>
              </a:ln>
              <a:solidFill>
                <a:srgbClr val="535353">
                  <a:lumMod val="75000"/>
                </a:srgbClr>
              </a:solidFill>
              <a:effectLst/>
              <a:uLnTx/>
              <a:uFillTx/>
              <a:latin typeface="Helvetica Neue"/>
              <a:cs typeface="Calibri"/>
              <a:sym typeface="Helvetica Neue"/>
            </a:endParaRPr>
          </a:p>
          <a:p>
            <a:pPr marL="428608" marR="0" lvl="0" indent="-428608" algn="l" defTabSz="1088473" rtl="0" eaLnBrk="1" fontAlgn="auto" latinLnBrk="0" hangingPunct="0">
              <a:lnSpc>
                <a:spcPct val="110000"/>
              </a:lnSpc>
              <a:spcBef>
                <a:spcPts val="0"/>
              </a:spcBef>
              <a:spcAft>
                <a:spcPts val="0"/>
              </a:spcAft>
              <a:buClrTx/>
              <a:buSzTx/>
              <a:buFont typeface="+mj-lt"/>
              <a:buAutoNum type="arabicPeriod" startAt="2"/>
              <a:tabLst/>
              <a:defRPr/>
            </a:pPr>
            <a:r>
              <a:rPr kumimoji="0" lang="en-US" sz="2333" b="1" i="0" u="none" strike="noStrike" kern="0" cap="none" spc="87" normalizeH="0" baseline="0" noProof="0" dirty="0">
                <a:ln>
                  <a:noFill/>
                </a:ln>
                <a:solidFill>
                  <a:srgbClr val="535353">
                    <a:lumMod val="75000"/>
                  </a:srgbClr>
                </a:solidFill>
                <a:effectLst/>
                <a:uLnTx/>
                <a:uFillTx/>
                <a:latin typeface="Helvetica Neue"/>
                <a:cs typeface="Calibri"/>
                <a:sym typeface="Helvetica Neue"/>
              </a:rPr>
              <a:t>Gather data in anticipation of challenging the forthcoming FCC broadband map.</a:t>
            </a:r>
          </a:p>
          <a:p>
            <a:pPr marL="0" marR="0" lvl="0" indent="0" algn="l" defTabSz="1088473" rtl="0" eaLnBrk="1" fontAlgn="auto" latinLnBrk="0" hangingPunct="0">
              <a:lnSpc>
                <a:spcPct val="110000"/>
              </a:lnSpc>
              <a:spcBef>
                <a:spcPts val="0"/>
              </a:spcBef>
              <a:spcAft>
                <a:spcPts val="0"/>
              </a:spcAft>
              <a:buClrTx/>
              <a:buSzTx/>
              <a:buFontTx/>
              <a:buNone/>
              <a:tabLst/>
              <a:defRPr/>
            </a:pPr>
            <a:endParaRPr kumimoji="0" lang="en-US" sz="2333" b="1" i="0" u="none" strike="noStrike" kern="0" cap="none" spc="87" normalizeH="0" baseline="0" noProof="0" dirty="0">
              <a:ln>
                <a:noFill/>
              </a:ln>
              <a:solidFill>
                <a:srgbClr val="535353">
                  <a:lumMod val="75000"/>
                </a:srgbClr>
              </a:solidFill>
              <a:effectLst/>
              <a:uLnTx/>
              <a:uFillTx/>
              <a:latin typeface="Helvetica Neue"/>
              <a:cs typeface="Calibri"/>
              <a:sym typeface="Helvetica Neue"/>
            </a:endParaRPr>
          </a:p>
          <a:p>
            <a:pPr marL="428608" marR="0" lvl="0" indent="-428608" algn="l" defTabSz="1088473" rtl="0" eaLnBrk="1" fontAlgn="auto" latinLnBrk="0" hangingPunct="0">
              <a:lnSpc>
                <a:spcPct val="110000"/>
              </a:lnSpc>
              <a:spcBef>
                <a:spcPts val="0"/>
              </a:spcBef>
              <a:spcAft>
                <a:spcPts val="0"/>
              </a:spcAft>
              <a:buClrTx/>
              <a:buSzTx/>
              <a:buFont typeface="+mj-lt"/>
              <a:buAutoNum type="arabicPeriod" startAt="3"/>
              <a:tabLst/>
              <a:defRPr/>
            </a:pPr>
            <a:r>
              <a:rPr kumimoji="0" lang="en-US" sz="2333" b="1" i="0" u="none" strike="noStrike" kern="0" cap="none" spc="87" normalizeH="0" baseline="0" noProof="0" dirty="0">
                <a:ln>
                  <a:noFill/>
                </a:ln>
                <a:solidFill>
                  <a:srgbClr val="535353">
                    <a:lumMod val="75000"/>
                  </a:srgbClr>
                </a:solidFill>
                <a:effectLst/>
                <a:uLnTx/>
                <a:uFillTx/>
                <a:latin typeface="Helvetica Neue"/>
                <a:cs typeface="Calibri"/>
                <a:sym typeface="Helvetica Neue"/>
              </a:rPr>
              <a:t>Provide the state with a foundation for tracking broadband build-out, grant progress and commitments, etc.</a:t>
            </a:r>
          </a:p>
        </p:txBody>
      </p:sp>
      <p:pic>
        <p:nvPicPr>
          <p:cNvPr id="14" name="Picture 2">
            <a:extLst>
              <a:ext uri="{FF2B5EF4-FFF2-40B4-BE49-F238E27FC236}">
                <a16:creationId xmlns:a16="http://schemas.microsoft.com/office/drawing/2014/main" id="{39096284-6C1C-40D5-9B9C-E562E87FD38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3202" y="4096053"/>
            <a:ext cx="1168484" cy="2709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3B2C5BF-A010-43FC-8111-7A6EDD3E0C6F}"/>
              </a:ext>
            </a:extLst>
          </p:cNvPr>
          <p:cNvPicPr>
            <a:picLocks noChangeAspect="1"/>
          </p:cNvPicPr>
          <p:nvPr/>
        </p:nvPicPr>
        <p:blipFill>
          <a:blip r:embed="rId4"/>
          <a:stretch>
            <a:fillRect/>
          </a:stretch>
        </p:blipFill>
        <p:spPr>
          <a:xfrm>
            <a:off x="10753978" y="91435"/>
            <a:ext cx="1304657" cy="1085182"/>
          </a:xfrm>
          <a:prstGeom prst="rect">
            <a:avLst/>
          </a:prstGeom>
        </p:spPr>
      </p:pic>
    </p:spTree>
    <p:extLst>
      <p:ext uri="{BB962C8B-B14F-4D97-AF65-F5344CB8AC3E}">
        <p14:creationId xmlns:p14="http://schemas.microsoft.com/office/powerpoint/2010/main" val="439649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495800" y="415553"/>
            <a:ext cx="2971800" cy="476486"/>
          </a:xfrm>
          <a:prstGeom prst="parallelogram">
            <a:avLst>
              <a:gd name="adj" fmla="val 48158"/>
            </a:avLst>
          </a:prstGeom>
          <a:solidFill>
            <a:srgbClr val="B0002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dirty="0">
              <a:solidFill>
                <a:srgbClr val="000000"/>
              </a:solidFill>
              <a:sym typeface="Calibri"/>
            </a:endParaRPr>
          </a:p>
        </p:txBody>
      </p:sp>
      <p:sp>
        <p:nvSpPr>
          <p:cNvPr id="3" name="Text Placeholder 2"/>
          <p:cNvSpPr>
            <a:spLocks noGrp="1"/>
          </p:cNvSpPr>
          <p:nvPr>
            <p:ph type="body" sz="quarter" idx="11"/>
          </p:nvPr>
        </p:nvSpPr>
        <p:spPr>
          <a:xfrm>
            <a:off x="457200" y="228600"/>
            <a:ext cx="9144000" cy="987428"/>
          </a:xfrm>
        </p:spPr>
        <p:txBody>
          <a:bodyPr anchor="ctr" anchorCtr="0">
            <a:normAutofit/>
          </a:bodyPr>
          <a:lstStyle/>
          <a:p>
            <a:r>
              <a:rPr lang="en-US" sz="4000" dirty="0"/>
              <a:t>Federal Updates – April 2022</a:t>
            </a:r>
            <a:endParaRPr lang="en-US" sz="4000" dirty="0">
              <a:latin typeface="HelveticaNeueLT Pro 55 Roman" panose="020B0604020202020204" pitchFamily="34" charset="0"/>
            </a:endParaRPr>
          </a:p>
        </p:txBody>
      </p:sp>
      <p:sp>
        <p:nvSpPr>
          <p:cNvPr id="4" name="Text Placeholder 3"/>
          <p:cNvSpPr>
            <a:spLocks noGrp="1"/>
          </p:cNvSpPr>
          <p:nvPr>
            <p:ph type="body" sz="quarter" idx="12"/>
          </p:nvPr>
        </p:nvSpPr>
        <p:spPr>
          <a:xfrm>
            <a:off x="86833" y="1371967"/>
            <a:ext cx="12115800" cy="5573578"/>
          </a:xfrm>
        </p:spPr>
        <p:txBody>
          <a:bodyPr>
            <a:normAutofit/>
          </a:bodyPr>
          <a:lstStyle/>
          <a:p>
            <a:pPr>
              <a:spcBef>
                <a:spcPts val="1200"/>
              </a:spcBef>
              <a:spcAft>
                <a:spcPts val="1200"/>
              </a:spcAft>
            </a:pPr>
            <a:r>
              <a:rPr lang="en-US" sz="2200" b="1" dirty="0">
                <a:latin typeface="HelveticaNeueLT Pro 55 Roman" panose="020B0604020202020204" pitchFamily="34" charset="0"/>
              </a:rPr>
              <a:t>RDOF- Point Broadband, Baraga Telephone, Charter, Cherry Capital Connections, High Line 	Broadband, &amp; Thumb Electric Coop, Midwest EC, Presque Isle EC, Great Lakes 	Energy,    	Lake Net and Mercury Broadband  have been authorized for funding, still waiting on 	others.</a:t>
            </a:r>
          </a:p>
          <a:p>
            <a:pPr marL="0" marR="0" lvl="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kumimoji="0" lang="en-US" sz="2200" b="1" i="0" u="none" strike="noStrike" kern="1200" cap="none" spc="0" normalizeH="0" baseline="0" noProof="0" dirty="0">
                <a:ln>
                  <a:noFill/>
                </a:ln>
                <a:effectLst/>
                <a:uLnTx/>
                <a:uFillTx/>
                <a:latin typeface="HelveticaNeueLT Pro 55 Roman" panose="020B0604020202020204" pitchFamily="34" charset="0"/>
              </a:rPr>
              <a:t>USDA – ReConnect</a:t>
            </a:r>
          </a:p>
          <a:p>
            <a:pPr marL="0" marR="0" lvl="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kumimoji="0" lang="en-US" sz="2200" b="1" i="0" u="none" strike="noStrike" kern="1200" cap="none" spc="0" normalizeH="0" baseline="0" noProof="0" dirty="0">
                <a:ln>
                  <a:noFill/>
                </a:ln>
                <a:effectLst/>
                <a:uLnTx/>
                <a:uFillTx/>
                <a:latin typeface="HelveticaNeueLT Pro 55 Roman" panose="020B0604020202020204" pitchFamily="34" charset="0"/>
              </a:rPr>
              <a:t>	• $1.15 Billion- Applications open November 24, 2021- Due February 22, 2022</a:t>
            </a:r>
          </a:p>
          <a:p>
            <a:pPr marL="0" marR="0" lvl="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kumimoji="0" lang="en-US" sz="2200" b="1" i="0" u="none" strike="noStrike" kern="1200" cap="none" spc="0" normalizeH="0" baseline="0" noProof="0" dirty="0">
                <a:ln>
                  <a:noFill/>
                </a:ln>
                <a:effectLst/>
                <a:uLnTx/>
                <a:uFillTx/>
                <a:latin typeface="HelveticaNeueLT Pro 55 Roman" panose="020B0604020202020204" pitchFamily="34" charset="0"/>
              </a:rPr>
              <a:t>	• Serve an area without broadband service at speeds of 100 megabits per second 	(Mbps</a:t>
            </a:r>
            <a:r>
              <a:rPr lang="en-US" sz="2200" b="1" dirty="0">
                <a:latin typeface="HelveticaNeueLT Pro 55 Roman" panose="020B0604020202020204" pitchFamily="34" charset="0"/>
              </a:rPr>
              <a:t> </a:t>
            </a:r>
            <a:r>
              <a:rPr kumimoji="0" lang="en-US" sz="2200" b="1" i="0" u="none" strike="noStrike" kern="1200" cap="none" spc="0" normalizeH="0" baseline="0" noProof="0" dirty="0">
                <a:ln>
                  <a:noFill/>
                </a:ln>
                <a:effectLst/>
                <a:uLnTx/>
                <a:uFillTx/>
                <a:latin typeface="HelveticaNeueLT Pro 55 Roman" panose="020B0604020202020204" pitchFamily="34" charset="0"/>
              </a:rPr>
              <a:t>download) and 20 Mbps (upload)</a:t>
            </a:r>
          </a:p>
          <a:p>
            <a:pPr algn="l" fontAlgn="base"/>
            <a:r>
              <a:rPr kumimoji="0" lang="en-US" sz="2200" b="1" i="0" u="none" strike="noStrike" kern="1200" cap="none" spc="0" normalizeH="0" baseline="0" noProof="0" dirty="0">
                <a:ln>
                  <a:noFill/>
                </a:ln>
                <a:effectLst/>
                <a:uLnTx/>
                <a:uFillTx/>
                <a:latin typeface="HelveticaNeueLT Pro 55 Roman" panose="020B0604020202020204" pitchFamily="34" charset="0"/>
              </a:rPr>
              <a:t>	</a:t>
            </a:r>
            <a:endParaRPr lang="en-US" sz="2200" b="1" i="0" dirty="0">
              <a:effectLst/>
              <a:latin typeface="HelveticaNeueLT Pro 55 Roman" panose="020B0604020202020204" pitchFamily="34" charset="0"/>
            </a:endParaRPr>
          </a:p>
          <a:p>
            <a:pPr marR="0" lvl="0" algn="l" defTabSz="914400" rtl="0" eaLnBrk="1" fontAlgn="auto" latinLnBrk="0" hangingPunct="1">
              <a:lnSpc>
                <a:spcPct val="100000"/>
              </a:lnSpc>
              <a:spcBef>
                <a:spcPts val="1200"/>
              </a:spcBef>
              <a:spcAft>
                <a:spcPts val="1200"/>
              </a:spcAft>
              <a:buClrTx/>
              <a:buSzTx/>
              <a:tabLst/>
              <a:defRPr/>
            </a:pPr>
            <a:endParaRPr lang="en-US" sz="1400" b="1" dirty="0">
              <a:latin typeface="HelveticaNeueLT Pro 55 Roman" panose="020B0604020202020204" pitchFamily="34"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4200" y="96998"/>
            <a:ext cx="1305619" cy="1088016"/>
          </a:xfrm>
          <a:prstGeom prst="rect">
            <a:avLst/>
          </a:prstGeom>
        </p:spPr>
      </p:pic>
    </p:spTree>
    <p:extLst>
      <p:ext uri="{BB962C8B-B14F-4D97-AF65-F5344CB8AC3E}">
        <p14:creationId xmlns:p14="http://schemas.microsoft.com/office/powerpoint/2010/main" val="28743536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495800" y="415553"/>
            <a:ext cx="2971800" cy="476486"/>
          </a:xfrm>
          <a:prstGeom prst="parallelogram">
            <a:avLst>
              <a:gd name="adj" fmla="val 48158"/>
            </a:avLst>
          </a:prstGeom>
          <a:solidFill>
            <a:srgbClr val="B0002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sym typeface="Calibri"/>
            </a:endParaRPr>
          </a:p>
        </p:txBody>
      </p:sp>
      <p:sp>
        <p:nvSpPr>
          <p:cNvPr id="3" name="Text Placeholder 2"/>
          <p:cNvSpPr>
            <a:spLocks noGrp="1"/>
          </p:cNvSpPr>
          <p:nvPr>
            <p:ph type="body" sz="quarter" idx="11"/>
          </p:nvPr>
        </p:nvSpPr>
        <p:spPr>
          <a:xfrm>
            <a:off x="457200" y="0"/>
            <a:ext cx="9829800" cy="1315436"/>
          </a:xfrm>
        </p:spPr>
        <p:txBody>
          <a:bodyPr anchor="ctr" anchorCtr="0">
            <a:normAutofit/>
          </a:bodyPr>
          <a:lstStyle/>
          <a:p>
            <a:pPr algn="ctr"/>
            <a:r>
              <a:rPr lang="en-US" sz="4400" b="1" i="1" dirty="0">
                <a:latin typeface="HelveticaNeueLT Pro 55 Roman" panose="020B0604020202020204" pitchFamily="34" charset="0"/>
              </a:rPr>
              <a:t>RDOF Map</a:t>
            </a:r>
            <a:endParaRPr lang="en-US" sz="4400" dirty="0">
              <a:latin typeface="HelveticaNeueLT Pro 55 Roman" panose="020B0604020202020204" pitchFamily="34"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4200" y="96998"/>
            <a:ext cx="1305619" cy="1088016"/>
          </a:xfrm>
          <a:prstGeom prst="rect">
            <a:avLst/>
          </a:prstGeom>
        </p:spPr>
      </p:pic>
      <p:pic>
        <p:nvPicPr>
          <p:cNvPr id="2" name="Picture 1">
            <a:extLst>
              <a:ext uri="{FF2B5EF4-FFF2-40B4-BE49-F238E27FC236}">
                <a16:creationId xmlns:a16="http://schemas.microsoft.com/office/drawing/2014/main" id="{2B9EB426-3086-7801-D5A3-752C905DBE70}"/>
              </a:ext>
            </a:extLst>
          </p:cNvPr>
          <p:cNvPicPr>
            <a:picLocks noChangeAspect="1"/>
          </p:cNvPicPr>
          <p:nvPr/>
        </p:nvPicPr>
        <p:blipFill>
          <a:blip r:embed="rId3"/>
          <a:stretch>
            <a:fillRect/>
          </a:stretch>
        </p:blipFill>
        <p:spPr>
          <a:xfrm>
            <a:off x="0" y="1315436"/>
            <a:ext cx="12192000" cy="5542564"/>
          </a:xfrm>
          <a:prstGeom prst="rect">
            <a:avLst/>
          </a:prstGeom>
        </p:spPr>
      </p:pic>
    </p:spTree>
    <p:extLst>
      <p:ext uri="{BB962C8B-B14F-4D97-AF65-F5344CB8AC3E}">
        <p14:creationId xmlns:p14="http://schemas.microsoft.com/office/powerpoint/2010/main" val="18175314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495800" y="415553"/>
            <a:ext cx="4648200" cy="476486"/>
          </a:xfrm>
          <a:prstGeom prst="parallelogram">
            <a:avLst>
              <a:gd name="adj" fmla="val 48158"/>
            </a:avLst>
          </a:prstGeom>
          <a:solidFill>
            <a:srgbClr val="B0002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dirty="0">
              <a:solidFill>
                <a:srgbClr val="000000"/>
              </a:solidFill>
              <a:sym typeface="Calibri"/>
            </a:endParaRPr>
          </a:p>
        </p:txBody>
      </p:sp>
      <p:sp>
        <p:nvSpPr>
          <p:cNvPr id="3" name="Text Placeholder 2"/>
          <p:cNvSpPr>
            <a:spLocks noGrp="1"/>
          </p:cNvSpPr>
          <p:nvPr>
            <p:ph type="body" sz="quarter" idx="11"/>
          </p:nvPr>
        </p:nvSpPr>
        <p:spPr>
          <a:xfrm>
            <a:off x="457200" y="0"/>
            <a:ext cx="9829800" cy="1315436"/>
          </a:xfrm>
        </p:spPr>
        <p:txBody>
          <a:bodyPr anchor="ctr" anchorCtr="0">
            <a:normAutofit fontScale="92500" lnSpcReduction="20000"/>
          </a:bodyPr>
          <a:lstStyle/>
          <a:p>
            <a:pPr algn="ctr"/>
            <a:r>
              <a:rPr lang="en-US" sz="4400" b="1" i="1" dirty="0">
                <a:latin typeface="HelveticaNeueLT Pro 55 Roman" panose="020B0604020202020204" pitchFamily="34" charset="0"/>
              </a:rPr>
              <a:t>RDOF Funding -$171 Million</a:t>
            </a:r>
          </a:p>
          <a:p>
            <a:pPr algn="ctr"/>
            <a:r>
              <a:rPr lang="en-US" sz="4400" b="1" i="1" dirty="0">
                <a:latin typeface="HelveticaNeueLT Pro 55 Roman" panose="020B0604020202020204" pitchFamily="34" charset="0"/>
              </a:rPr>
              <a:t>44,873 Locations</a:t>
            </a:r>
            <a:endParaRPr lang="en-US" sz="4400" dirty="0">
              <a:latin typeface="HelveticaNeueLT Pro 55 Roman" panose="020B0604020202020204" pitchFamily="34"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4200" y="96998"/>
            <a:ext cx="1305619" cy="1088016"/>
          </a:xfrm>
          <a:prstGeom prst="rect">
            <a:avLst/>
          </a:prstGeom>
        </p:spPr>
      </p:pic>
      <p:pic>
        <p:nvPicPr>
          <p:cNvPr id="4" name="Picture 3">
            <a:extLst>
              <a:ext uri="{FF2B5EF4-FFF2-40B4-BE49-F238E27FC236}">
                <a16:creationId xmlns:a16="http://schemas.microsoft.com/office/drawing/2014/main" id="{396339B7-55F4-2651-9FBD-A724D4FAA2D8}"/>
              </a:ext>
            </a:extLst>
          </p:cNvPr>
          <p:cNvPicPr>
            <a:picLocks noChangeAspect="1"/>
          </p:cNvPicPr>
          <p:nvPr/>
        </p:nvPicPr>
        <p:blipFill>
          <a:blip r:embed="rId3"/>
          <a:stretch>
            <a:fillRect/>
          </a:stretch>
        </p:blipFill>
        <p:spPr>
          <a:xfrm>
            <a:off x="2133600" y="1307592"/>
            <a:ext cx="8305800" cy="5550408"/>
          </a:xfrm>
          <a:prstGeom prst="rect">
            <a:avLst/>
          </a:prstGeom>
        </p:spPr>
      </p:pic>
    </p:spTree>
    <p:extLst>
      <p:ext uri="{BB962C8B-B14F-4D97-AF65-F5344CB8AC3E}">
        <p14:creationId xmlns:p14="http://schemas.microsoft.com/office/powerpoint/2010/main" val="193607992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495800" y="415553"/>
            <a:ext cx="2971800" cy="476486"/>
          </a:xfrm>
          <a:prstGeom prst="parallelogram">
            <a:avLst>
              <a:gd name="adj" fmla="val 48158"/>
            </a:avLst>
          </a:prstGeom>
          <a:solidFill>
            <a:srgbClr val="B0002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dirty="0">
              <a:solidFill>
                <a:srgbClr val="000000"/>
              </a:solidFill>
              <a:sym typeface="Calibri"/>
            </a:endParaRPr>
          </a:p>
        </p:txBody>
      </p:sp>
      <p:sp>
        <p:nvSpPr>
          <p:cNvPr id="3" name="Text Placeholder 2"/>
          <p:cNvSpPr>
            <a:spLocks noGrp="1"/>
          </p:cNvSpPr>
          <p:nvPr>
            <p:ph type="body" sz="quarter" idx="11"/>
          </p:nvPr>
        </p:nvSpPr>
        <p:spPr>
          <a:xfrm>
            <a:off x="457200" y="228600"/>
            <a:ext cx="9144000" cy="987428"/>
          </a:xfrm>
        </p:spPr>
        <p:txBody>
          <a:bodyPr anchor="ctr" anchorCtr="0">
            <a:normAutofit fontScale="92500"/>
          </a:bodyPr>
          <a:lstStyle/>
          <a:p>
            <a:r>
              <a:rPr lang="en-US" sz="4000" dirty="0"/>
              <a:t>ReConnect – Eligible Entities-BEAD(?) </a:t>
            </a:r>
            <a:endParaRPr lang="en-US" sz="4000" dirty="0">
              <a:latin typeface="HelveticaNeueLT Pro 55 Roman" panose="020B0604020202020204" pitchFamily="34" charset="0"/>
            </a:endParaRPr>
          </a:p>
        </p:txBody>
      </p:sp>
      <p:sp>
        <p:nvSpPr>
          <p:cNvPr id="4" name="Text Placeholder 3"/>
          <p:cNvSpPr>
            <a:spLocks noGrp="1"/>
          </p:cNvSpPr>
          <p:nvPr>
            <p:ph type="body" sz="quarter" idx="12"/>
          </p:nvPr>
        </p:nvSpPr>
        <p:spPr>
          <a:xfrm>
            <a:off x="76200" y="1315436"/>
            <a:ext cx="12115800" cy="5542564"/>
          </a:xfrm>
        </p:spPr>
        <p:txBody>
          <a:bodyPr>
            <a:normAutofit fontScale="55000" lnSpcReduction="20000"/>
          </a:bodyPr>
          <a:lstStyle/>
          <a:p>
            <a:pPr marR="0" lvl="0" algn="l" defTabSz="914400" rtl="0" eaLnBrk="1" fontAlgn="auto" latinLnBrk="0" hangingPunct="1">
              <a:lnSpc>
                <a:spcPct val="100000"/>
              </a:lnSpc>
              <a:spcBef>
                <a:spcPts val="1200"/>
              </a:spcBef>
              <a:spcAft>
                <a:spcPts val="1200"/>
              </a:spcAft>
              <a:buClrTx/>
              <a:buSzTx/>
              <a:tabLst/>
              <a:defRPr/>
            </a:pPr>
            <a:r>
              <a:rPr lang="en-US" sz="4900" b="1" dirty="0"/>
              <a:t>Eligible:</a:t>
            </a:r>
          </a:p>
          <a:p>
            <a:pPr marR="0" lvl="0" algn="l" defTabSz="914400" rtl="0" eaLnBrk="1" fontAlgn="auto" latinLnBrk="0" hangingPunct="1">
              <a:lnSpc>
                <a:spcPct val="120000"/>
              </a:lnSpc>
              <a:spcBef>
                <a:spcPts val="1200"/>
              </a:spcBef>
              <a:spcAft>
                <a:spcPts val="1200"/>
              </a:spcAft>
              <a:buClrTx/>
              <a:buSzTx/>
              <a:tabLst/>
              <a:defRPr/>
            </a:pPr>
            <a:r>
              <a:rPr lang="en-US" sz="4900" b="1" dirty="0"/>
              <a:t>Corporation, Limited Liability Company (LLC) and Limited Liability , Partnership (LLP), </a:t>
            </a:r>
            <a:r>
              <a:rPr lang="en-US" sz="4900" b="1" u="sng" dirty="0"/>
              <a:t>Cooperative</a:t>
            </a:r>
            <a:r>
              <a:rPr lang="en-US" sz="4900" b="1" dirty="0"/>
              <a:t> or mutual organization,  </a:t>
            </a:r>
            <a:r>
              <a:rPr lang="en-US" sz="4900" b="1" u="sng" dirty="0"/>
              <a:t>States or local governments</a:t>
            </a:r>
            <a:r>
              <a:rPr lang="en-US" sz="4900" b="1" dirty="0"/>
              <a:t>, including any agency, subdivision, instrumentality, or political subdivision thereof, Territory or possession of the United States,  Indian tribe, as defined in section 4 of the Indian Self Determination and Education Assistance Act</a:t>
            </a:r>
          </a:p>
          <a:p>
            <a:pPr marR="0" lvl="0" algn="l" defTabSz="914400" rtl="0" eaLnBrk="1" fontAlgn="auto" latinLnBrk="0" hangingPunct="1">
              <a:lnSpc>
                <a:spcPct val="120000"/>
              </a:lnSpc>
              <a:spcBef>
                <a:spcPts val="1200"/>
              </a:spcBef>
              <a:spcAft>
                <a:spcPts val="1200"/>
              </a:spcAft>
              <a:buClrTx/>
              <a:buSzTx/>
              <a:tabLst/>
              <a:defRPr/>
            </a:pPr>
            <a:r>
              <a:rPr lang="en-US" sz="4900" b="1" dirty="0"/>
              <a:t>Ineligible:</a:t>
            </a:r>
          </a:p>
          <a:p>
            <a:pPr marR="0" lvl="0" algn="l" defTabSz="914400" rtl="0" eaLnBrk="1" fontAlgn="auto" latinLnBrk="0" hangingPunct="1">
              <a:lnSpc>
                <a:spcPct val="120000"/>
              </a:lnSpc>
              <a:spcBef>
                <a:spcPts val="1200"/>
              </a:spcBef>
              <a:spcAft>
                <a:spcPts val="1200"/>
              </a:spcAft>
              <a:buClrTx/>
              <a:buSzTx/>
              <a:tabLst/>
              <a:defRPr/>
            </a:pPr>
            <a:r>
              <a:rPr lang="en-US" sz="4900" b="1" dirty="0"/>
              <a:t>Individuals, Legal partnerships formed with individuals, Co-applicants</a:t>
            </a:r>
          </a:p>
          <a:p>
            <a:pPr marR="0" lvl="0" algn="l" defTabSz="914400" rtl="0" eaLnBrk="1" fontAlgn="auto" latinLnBrk="0" hangingPunct="1">
              <a:lnSpc>
                <a:spcPct val="100000"/>
              </a:lnSpc>
              <a:spcBef>
                <a:spcPts val="1200"/>
              </a:spcBef>
              <a:spcAft>
                <a:spcPts val="1200"/>
              </a:spcAft>
              <a:buClrTx/>
              <a:buSzTx/>
              <a:tabLst/>
              <a:defRPr/>
            </a:pPr>
            <a:endPar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lang="en-US" sz="1400" b="1" dirty="0">
                <a:latin typeface="HelveticaNeueLT Pro 55 Roman" panose="020B0604020202020204" pitchFamily="34" charset="0"/>
              </a:rPr>
              <a:t>	</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4200" y="96998"/>
            <a:ext cx="1305619" cy="1088016"/>
          </a:xfrm>
          <a:prstGeom prst="rect">
            <a:avLst/>
          </a:prstGeom>
        </p:spPr>
      </p:pic>
    </p:spTree>
    <p:extLst>
      <p:ext uri="{BB962C8B-B14F-4D97-AF65-F5344CB8AC3E}">
        <p14:creationId xmlns:p14="http://schemas.microsoft.com/office/powerpoint/2010/main" val="3487468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495801" y="411982"/>
            <a:ext cx="2606737" cy="483629"/>
          </a:xfrm>
          <a:prstGeom prst="parallelogram">
            <a:avLst>
              <a:gd name="adj" fmla="val 48158"/>
            </a:avLst>
          </a:prstGeom>
          <a:solidFill>
            <a:srgbClr val="B0002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dirty="0">
              <a:solidFill>
                <a:srgbClr val="000000"/>
              </a:solidFill>
              <a:sym typeface="Calibri"/>
            </a:endParaRPr>
          </a:p>
        </p:txBody>
      </p:sp>
      <p:sp>
        <p:nvSpPr>
          <p:cNvPr id="3" name="Text Placeholder 2"/>
          <p:cNvSpPr>
            <a:spLocks noGrp="1"/>
          </p:cNvSpPr>
          <p:nvPr>
            <p:ph type="body" sz="quarter" idx="11"/>
          </p:nvPr>
        </p:nvSpPr>
        <p:spPr>
          <a:xfrm>
            <a:off x="76200" y="68928"/>
            <a:ext cx="10287000" cy="1312258"/>
          </a:xfrm>
        </p:spPr>
        <p:txBody>
          <a:bodyPr>
            <a:noAutofit/>
          </a:bodyPr>
          <a:lstStyle/>
          <a:p>
            <a:pPr algn="ctr"/>
            <a:r>
              <a:rPr lang="en-US" sz="3200" dirty="0">
                <a:latin typeface="HelveticaNeueLT Pro 55 Roman" panose="020B0604020202020204" pitchFamily="34" charset="0"/>
              </a:rPr>
              <a:t>MEDC, LEO and Connect Michigan </a:t>
            </a:r>
          </a:p>
          <a:p>
            <a:pPr algn="ctr"/>
            <a:r>
              <a:rPr lang="en-US" sz="3200" dirty="0">
                <a:latin typeface="HelveticaNeueLT Pro 55 Roman" panose="020B0604020202020204" pitchFamily="34" charset="0"/>
              </a:rPr>
              <a:t>Technical Assistance and Planning</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16827" y="68928"/>
            <a:ext cx="1305619" cy="1088016"/>
          </a:xfrm>
          <a:prstGeom prst="rect">
            <a:avLst/>
          </a:prstGeom>
        </p:spPr>
      </p:pic>
      <p:sp>
        <p:nvSpPr>
          <p:cNvPr id="4" name="Text Placeholder 3"/>
          <p:cNvSpPr>
            <a:spLocks noGrp="1"/>
          </p:cNvSpPr>
          <p:nvPr>
            <p:ph type="body" sz="quarter" idx="12"/>
          </p:nvPr>
        </p:nvSpPr>
        <p:spPr>
          <a:xfrm>
            <a:off x="279991" y="1417170"/>
            <a:ext cx="11887200" cy="5407886"/>
          </a:xfrm>
        </p:spPr>
        <p:txBody>
          <a:bodyPr>
            <a:normAutofit fontScale="92500"/>
          </a:bodyPr>
          <a:lstStyle/>
          <a:p>
            <a:pPr>
              <a:spcBef>
                <a:spcPts val="1800"/>
              </a:spcBef>
            </a:pPr>
            <a:r>
              <a:rPr lang="en-US" sz="2800" b="1" dirty="0">
                <a:solidFill>
                  <a:srgbClr val="002C52"/>
                </a:solidFill>
                <a:latin typeface="HelveticaNeueLT Pro 55 Roman" panose="020B0604020202020204" pitchFamily="34" charset="0"/>
              </a:rPr>
              <a:t>Primary tasks</a:t>
            </a:r>
          </a:p>
          <a:p>
            <a:pPr marL="457200" indent="-457200">
              <a:spcBef>
                <a:spcPts val="1800"/>
              </a:spcBef>
              <a:buFont typeface="Arial" panose="020B0604020202020204" pitchFamily="34" charset="0"/>
              <a:buChar char="•"/>
            </a:pPr>
            <a:r>
              <a:rPr lang="en-US" sz="2600" dirty="0">
                <a:solidFill>
                  <a:srgbClr val="002C52"/>
                </a:solidFill>
                <a:latin typeface="HelveticaNeueLT Pro 55 Roman" panose="020B0604020202020204" pitchFamily="34" charset="0"/>
              </a:rPr>
              <a:t>Serve as the state’s </a:t>
            </a:r>
            <a:r>
              <a:rPr lang="en-US" sz="2600" b="1" dirty="0">
                <a:solidFill>
                  <a:srgbClr val="002C52"/>
                </a:solidFill>
                <a:latin typeface="HelveticaNeueLT Pro 55 Roman" panose="020B0604020202020204" pitchFamily="34" charset="0"/>
              </a:rPr>
              <a:t>primary point of contact </a:t>
            </a:r>
            <a:r>
              <a:rPr lang="en-US" sz="2600" dirty="0">
                <a:solidFill>
                  <a:srgbClr val="002C52"/>
                </a:solidFill>
                <a:latin typeface="HelveticaNeueLT Pro 55 Roman" panose="020B0604020202020204" pitchFamily="34" charset="0"/>
              </a:rPr>
              <a:t>for broadband and establish an online clearinghouse for broadband and technology resources.</a:t>
            </a:r>
          </a:p>
          <a:p>
            <a:pPr marL="457200" indent="-457200">
              <a:spcBef>
                <a:spcPts val="1800"/>
              </a:spcBef>
              <a:buFont typeface="Arial" panose="020B0604020202020204" pitchFamily="34" charset="0"/>
              <a:buChar char="•"/>
            </a:pPr>
            <a:r>
              <a:rPr lang="en-US" sz="2600" dirty="0">
                <a:solidFill>
                  <a:srgbClr val="002C52"/>
                </a:solidFill>
                <a:latin typeface="HelveticaNeueLT Pro 55 Roman" panose="020B0604020202020204" pitchFamily="34" charset="0"/>
              </a:rPr>
              <a:t>Establish and facilitate a </a:t>
            </a:r>
            <a:r>
              <a:rPr lang="en-US" sz="2600" b="1" dirty="0">
                <a:solidFill>
                  <a:srgbClr val="002C52"/>
                </a:solidFill>
                <a:latin typeface="HelveticaNeueLT Pro 55 Roman" panose="020B0604020202020204" pitchFamily="34" charset="0"/>
              </a:rPr>
              <a:t>state-level taskforce </a:t>
            </a:r>
            <a:r>
              <a:rPr lang="en-US" sz="2600" dirty="0">
                <a:solidFill>
                  <a:srgbClr val="002C52"/>
                </a:solidFill>
                <a:latin typeface="HelveticaNeueLT Pro 55 Roman" panose="020B0604020202020204" pitchFamily="34" charset="0"/>
              </a:rPr>
              <a:t>to address the state’s broadband challenges.</a:t>
            </a:r>
          </a:p>
          <a:p>
            <a:pPr marL="457200" indent="-457200">
              <a:spcBef>
                <a:spcPts val="1800"/>
              </a:spcBef>
              <a:buFont typeface="Arial" panose="020B0604020202020204" pitchFamily="34" charset="0"/>
              <a:buChar char="•"/>
            </a:pPr>
            <a:r>
              <a:rPr lang="en-US" sz="2600" dirty="0">
                <a:solidFill>
                  <a:srgbClr val="002C52"/>
                </a:solidFill>
                <a:latin typeface="HelveticaNeueLT Pro 55 Roman" panose="020B0604020202020204" pitchFamily="34" charset="0"/>
              </a:rPr>
              <a:t>Provide </a:t>
            </a:r>
            <a:r>
              <a:rPr lang="en-US" sz="2600" b="1" dirty="0">
                <a:solidFill>
                  <a:srgbClr val="002C52"/>
                </a:solidFill>
                <a:latin typeface="HelveticaNeueLT Pro 55 Roman" panose="020B0604020202020204" pitchFamily="34" charset="0"/>
              </a:rPr>
              <a:t>technical assistance and guidance </a:t>
            </a:r>
            <a:r>
              <a:rPr lang="en-US" sz="2600" dirty="0">
                <a:solidFill>
                  <a:srgbClr val="002C52"/>
                </a:solidFill>
                <a:latin typeface="HelveticaNeueLT Pro 55 Roman" panose="020B0604020202020204" pitchFamily="34" charset="0"/>
              </a:rPr>
              <a:t>to communities and ISPs through meetings, presentations, capacity building, and training.</a:t>
            </a:r>
          </a:p>
          <a:p>
            <a:pPr marL="457200" indent="-457200">
              <a:spcBef>
                <a:spcPts val="1800"/>
              </a:spcBef>
              <a:buFont typeface="Arial" panose="020B0604020202020204" pitchFamily="34" charset="0"/>
              <a:buChar char="•"/>
            </a:pPr>
            <a:r>
              <a:rPr lang="en-US" sz="2600" dirty="0">
                <a:solidFill>
                  <a:srgbClr val="002C52"/>
                </a:solidFill>
                <a:latin typeface="HelveticaNeueLT Pro 55 Roman" panose="020B0604020202020204" pitchFamily="34" charset="0"/>
              </a:rPr>
              <a:t>Administer the Connecting Michigan Communities (CMIC) grant program.</a:t>
            </a:r>
          </a:p>
          <a:p>
            <a:pPr marL="457200" indent="-457200">
              <a:spcBef>
                <a:spcPts val="1800"/>
              </a:spcBef>
              <a:buFont typeface="Arial" panose="020B0604020202020204" pitchFamily="34" charset="0"/>
              <a:buChar char="•"/>
            </a:pPr>
            <a:r>
              <a:rPr lang="en-US" sz="2600" dirty="0">
                <a:solidFill>
                  <a:srgbClr val="002C52"/>
                </a:solidFill>
                <a:latin typeface="HelveticaNeueLT Pro 55 Roman" panose="020B0604020202020204" pitchFamily="34" charset="0"/>
              </a:rPr>
              <a:t>Support the Michigan office of Highspeed Internet (MIHI).</a:t>
            </a:r>
          </a:p>
          <a:p>
            <a:pPr marL="457200" indent="-457200">
              <a:spcBef>
                <a:spcPts val="1800"/>
              </a:spcBef>
              <a:buFont typeface="Arial" panose="020B0604020202020204" pitchFamily="34" charset="0"/>
              <a:buChar char="•"/>
            </a:pPr>
            <a:r>
              <a:rPr lang="en-US" sz="2600" dirty="0">
                <a:solidFill>
                  <a:srgbClr val="002C52"/>
                </a:solidFill>
                <a:latin typeface="HelveticaNeueLT Pro 55 Roman" panose="020B0604020202020204" pitchFamily="34" charset="0"/>
              </a:rPr>
              <a:t>Implement the Michigan Broadband Infrastructure Audit and Validation Project </a:t>
            </a:r>
          </a:p>
          <a:p>
            <a:pPr marL="457200" indent="-457200">
              <a:spcBef>
                <a:spcPts val="1800"/>
              </a:spcBef>
              <a:buFont typeface="Arial" panose="020B0604020202020204" pitchFamily="34" charset="0"/>
              <a:buChar char="•"/>
            </a:pPr>
            <a:endParaRPr lang="en-US" sz="2800" dirty="0">
              <a:solidFill>
                <a:srgbClr val="002C52"/>
              </a:solidFill>
              <a:latin typeface="HelveticaNeueLT Pro 55 Roman" panose="020B0604020202020204" pitchFamily="34" charset="0"/>
            </a:endParaRPr>
          </a:p>
          <a:p>
            <a:pPr marL="1181100" lvl="1" indent="-457200">
              <a:buFont typeface="Arial" panose="020B0604020202020204" pitchFamily="34" charset="0"/>
              <a:buChar char="•"/>
            </a:pPr>
            <a:endParaRPr lang="en-US" sz="2400" dirty="0"/>
          </a:p>
          <a:p>
            <a:endParaRPr lang="en-US" dirty="0">
              <a:latin typeface="HelveticaNeueLT Pro 55 Roman" panose="020B0604020202020204" pitchFamily="34" charset="0"/>
            </a:endParaRPr>
          </a:p>
        </p:txBody>
      </p:sp>
    </p:spTree>
    <p:extLst>
      <p:ext uri="{BB962C8B-B14F-4D97-AF65-F5344CB8AC3E}">
        <p14:creationId xmlns:p14="http://schemas.microsoft.com/office/powerpoint/2010/main" val="4220686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FFC6-B8F7-4ABA-9F1F-3153541EEA5C}"/>
              </a:ext>
            </a:extLst>
          </p:cNvPr>
          <p:cNvSpPr>
            <a:spLocks noGrp="1"/>
          </p:cNvSpPr>
          <p:nvPr>
            <p:ph type="body" sz="quarter" idx="11"/>
          </p:nvPr>
        </p:nvSpPr>
        <p:spPr>
          <a:xfrm>
            <a:off x="381000" y="1"/>
            <a:ext cx="7848600" cy="935839"/>
          </a:xfrm>
        </p:spPr>
        <p:txBody>
          <a:bodyPr anchor="ctr">
            <a:noAutofit/>
          </a:bodyPr>
          <a:lstStyle/>
          <a:p>
            <a:r>
              <a:rPr lang="en-US" sz="3200" dirty="0"/>
              <a:t>Infrastructure Investment Jobs Act</a:t>
            </a:r>
          </a:p>
        </p:txBody>
      </p:sp>
      <p:sp>
        <p:nvSpPr>
          <p:cNvPr id="8" name="Slide Number Placeholder 4">
            <a:extLst>
              <a:ext uri="{FF2B5EF4-FFF2-40B4-BE49-F238E27FC236}">
                <a16:creationId xmlns:a16="http://schemas.microsoft.com/office/drawing/2014/main" id="{75EDE6FF-D453-4380-A4C9-3D41482C333E}"/>
              </a:ext>
            </a:extLst>
          </p:cNvPr>
          <p:cNvSpPr>
            <a:spLocks noGrp="1"/>
          </p:cNvSpPr>
          <p:nvPr>
            <p:ph type="sldNum" sz="quarter" idx="12"/>
          </p:nvPr>
        </p:nvSpPr>
        <p:spPr>
          <a:xfrm>
            <a:off x="8112579" y="5624513"/>
            <a:ext cx="2133600" cy="273844"/>
          </a:xfrm>
        </p:spPr>
        <p:txBody>
          <a:bodyPr/>
          <a:lstStyle/>
          <a:p>
            <a:pPr defTabSz="816388" hangingPunct="0">
              <a:lnSpc>
                <a:spcPct val="110000"/>
              </a:lnSpc>
              <a:defRPr/>
            </a:pPr>
            <a:fld id="{E66B15C1-0E7C-4DD5-89EA-C33997CBF17B}" type="slidenum">
              <a:rPr lang="en-US" sz="1063" kern="0" spc="25">
                <a:solidFill>
                  <a:srgbClr val="535353">
                    <a:tint val="75000"/>
                  </a:srgbClr>
                </a:solidFill>
                <a:latin typeface="Axiforma Book" panose="00000400000000000000" pitchFamily="50" charset="0"/>
                <a:sym typeface="Helvetica Neue"/>
              </a:rPr>
              <a:pPr defTabSz="816388" hangingPunct="0">
                <a:lnSpc>
                  <a:spcPct val="110000"/>
                </a:lnSpc>
                <a:defRPr/>
              </a:pPr>
              <a:t>20</a:t>
            </a:fld>
            <a:endParaRPr lang="en-US" sz="1063" kern="0" spc="25" dirty="0">
              <a:solidFill>
                <a:srgbClr val="535353">
                  <a:tint val="75000"/>
                </a:srgbClr>
              </a:solidFill>
              <a:latin typeface="Axiforma Book" panose="00000400000000000000" pitchFamily="50" charset="0"/>
              <a:sym typeface="Helvetica Neue"/>
            </a:endParaRPr>
          </a:p>
        </p:txBody>
      </p:sp>
      <p:pic>
        <p:nvPicPr>
          <p:cNvPr id="5" name="Picture 4">
            <a:extLst>
              <a:ext uri="{FF2B5EF4-FFF2-40B4-BE49-F238E27FC236}">
                <a16:creationId xmlns:a16="http://schemas.microsoft.com/office/drawing/2014/main" id="{E6BFB159-40AE-48B7-A58F-DF9A95614D51}"/>
              </a:ext>
            </a:extLst>
          </p:cNvPr>
          <p:cNvPicPr>
            <a:picLocks noChangeAspect="1"/>
          </p:cNvPicPr>
          <p:nvPr/>
        </p:nvPicPr>
        <p:blipFill>
          <a:blip r:embed="rId2"/>
          <a:stretch>
            <a:fillRect/>
          </a:stretch>
        </p:blipFill>
        <p:spPr>
          <a:xfrm>
            <a:off x="24809" y="2934138"/>
            <a:ext cx="12192000" cy="3923862"/>
          </a:xfrm>
          <a:prstGeom prst="rect">
            <a:avLst/>
          </a:prstGeom>
        </p:spPr>
      </p:pic>
      <p:sp>
        <p:nvSpPr>
          <p:cNvPr id="9" name="TextBox 8">
            <a:extLst>
              <a:ext uri="{FF2B5EF4-FFF2-40B4-BE49-F238E27FC236}">
                <a16:creationId xmlns:a16="http://schemas.microsoft.com/office/drawing/2014/main" id="{D2EEAA90-7B7D-44F3-800D-AD7466CB1D0E}"/>
              </a:ext>
            </a:extLst>
          </p:cNvPr>
          <p:cNvSpPr txBox="1"/>
          <p:nvPr/>
        </p:nvSpPr>
        <p:spPr>
          <a:xfrm>
            <a:off x="24808" y="1600200"/>
            <a:ext cx="12167191" cy="1200329"/>
          </a:xfrm>
          <a:prstGeom prst="rect">
            <a:avLst/>
          </a:prstGeom>
          <a:noFill/>
        </p:spPr>
        <p:txBody>
          <a:bodyPr wrap="square">
            <a:spAutoFit/>
          </a:bodyPr>
          <a:lstStyle/>
          <a:p>
            <a:r>
              <a:rPr lang="en-US" sz="2400" b="1" dirty="0">
                <a:latin typeface="HelveticaNeueLT Pro 55 Roman" panose="020B0604020202020204" pitchFamily="34" charset="0"/>
              </a:rPr>
              <a:t>• $65B for broadband infrastructure and digital equity </a:t>
            </a:r>
          </a:p>
          <a:p>
            <a:endParaRPr lang="en-US" sz="2400" b="1" dirty="0">
              <a:latin typeface="HelveticaNeueLT Pro 55 Roman" panose="020B0604020202020204" pitchFamily="34" charset="0"/>
            </a:endParaRPr>
          </a:p>
          <a:p>
            <a:r>
              <a:rPr lang="en-US" sz="2400" b="1" dirty="0">
                <a:latin typeface="HelveticaNeueLT Pro 55 Roman" panose="020B0604020202020204" pitchFamily="34" charset="0"/>
              </a:rPr>
              <a:t>• Comprised of four primary funding programs and two policy related efforts</a:t>
            </a:r>
          </a:p>
        </p:txBody>
      </p:sp>
    </p:spTree>
    <p:extLst>
      <p:ext uri="{BB962C8B-B14F-4D97-AF65-F5344CB8AC3E}">
        <p14:creationId xmlns:p14="http://schemas.microsoft.com/office/powerpoint/2010/main" val="176102702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FFC6-B8F7-4ABA-9F1F-3153541EEA5C}"/>
              </a:ext>
            </a:extLst>
          </p:cNvPr>
          <p:cNvSpPr>
            <a:spLocks noGrp="1"/>
          </p:cNvSpPr>
          <p:nvPr>
            <p:ph type="body" sz="quarter" idx="11"/>
          </p:nvPr>
        </p:nvSpPr>
        <p:spPr>
          <a:xfrm>
            <a:off x="0" y="1"/>
            <a:ext cx="8610600" cy="1295399"/>
          </a:xfrm>
        </p:spPr>
        <p:txBody>
          <a:bodyPr anchor="ctr">
            <a:normAutofit/>
          </a:bodyPr>
          <a:lstStyle/>
          <a:p>
            <a:pPr algn="ctr"/>
            <a:r>
              <a:rPr lang="en-US" sz="3600" dirty="0"/>
              <a:t>Broadband Equity, Access, and Deployment Program (BEAD)</a:t>
            </a:r>
          </a:p>
        </p:txBody>
      </p:sp>
      <p:sp>
        <p:nvSpPr>
          <p:cNvPr id="8" name="Slide Number Placeholder 4">
            <a:extLst>
              <a:ext uri="{FF2B5EF4-FFF2-40B4-BE49-F238E27FC236}">
                <a16:creationId xmlns:a16="http://schemas.microsoft.com/office/drawing/2014/main" id="{75EDE6FF-D453-4380-A4C9-3D41482C333E}"/>
              </a:ext>
            </a:extLst>
          </p:cNvPr>
          <p:cNvSpPr>
            <a:spLocks noGrp="1"/>
          </p:cNvSpPr>
          <p:nvPr>
            <p:ph type="sldNum" sz="quarter" idx="12"/>
          </p:nvPr>
        </p:nvSpPr>
        <p:spPr>
          <a:xfrm>
            <a:off x="8112579" y="5624513"/>
            <a:ext cx="2133600" cy="273844"/>
          </a:xfrm>
        </p:spPr>
        <p:txBody>
          <a:bodyPr/>
          <a:lstStyle/>
          <a:p>
            <a:pPr defTabSz="816388" hangingPunct="0">
              <a:lnSpc>
                <a:spcPct val="110000"/>
              </a:lnSpc>
              <a:defRPr/>
            </a:pPr>
            <a:fld id="{E66B15C1-0E7C-4DD5-89EA-C33997CBF17B}" type="slidenum">
              <a:rPr lang="en-US" sz="1063" kern="0" spc="25">
                <a:solidFill>
                  <a:srgbClr val="535353">
                    <a:tint val="75000"/>
                  </a:srgbClr>
                </a:solidFill>
                <a:latin typeface="Axiforma Book" panose="00000400000000000000" pitchFamily="50" charset="0"/>
                <a:sym typeface="Helvetica Neue"/>
              </a:rPr>
              <a:pPr defTabSz="816388" hangingPunct="0">
                <a:lnSpc>
                  <a:spcPct val="110000"/>
                </a:lnSpc>
                <a:defRPr/>
              </a:pPr>
              <a:t>21</a:t>
            </a:fld>
            <a:endParaRPr lang="en-US" sz="1063" kern="0" spc="25" dirty="0">
              <a:solidFill>
                <a:srgbClr val="535353">
                  <a:tint val="75000"/>
                </a:srgbClr>
              </a:solidFill>
              <a:latin typeface="Axiforma Book" panose="00000400000000000000" pitchFamily="50" charset="0"/>
              <a:sym typeface="Helvetica Neue"/>
            </a:endParaRPr>
          </a:p>
        </p:txBody>
      </p:sp>
      <p:sp>
        <p:nvSpPr>
          <p:cNvPr id="5" name="TextBox 4">
            <a:extLst>
              <a:ext uri="{FF2B5EF4-FFF2-40B4-BE49-F238E27FC236}">
                <a16:creationId xmlns:a16="http://schemas.microsoft.com/office/drawing/2014/main" id="{5ED51DF7-1A47-49F0-A987-E065AA39AFB7}"/>
              </a:ext>
            </a:extLst>
          </p:cNvPr>
          <p:cNvSpPr txBox="1"/>
          <p:nvPr/>
        </p:nvSpPr>
        <p:spPr>
          <a:xfrm>
            <a:off x="106326" y="1524000"/>
            <a:ext cx="12192000" cy="4401205"/>
          </a:xfrm>
          <a:prstGeom prst="rect">
            <a:avLst/>
          </a:prstGeom>
          <a:noFill/>
        </p:spPr>
        <p:txBody>
          <a:bodyPr wrap="square">
            <a:spAutoFit/>
          </a:bodyPr>
          <a:lstStyle/>
          <a:p>
            <a:r>
              <a:rPr lang="en-US" sz="3600" dirty="0"/>
              <a:t>• </a:t>
            </a:r>
            <a:r>
              <a:rPr lang="en-US" sz="3600" b="1" dirty="0"/>
              <a:t>$42.5B through formula-based grants to states. </a:t>
            </a:r>
          </a:p>
          <a:p>
            <a:r>
              <a:rPr lang="en-US" sz="3600" b="1" dirty="0"/>
              <a:t>• States will competitively award grants to support infrastructure deployment, mapping, and adoption projects. </a:t>
            </a:r>
          </a:p>
          <a:p>
            <a:r>
              <a:rPr lang="en-US" sz="3600" b="1" dirty="0"/>
              <a:t>• NTIA to issue NOFA in May (15)(?)</a:t>
            </a:r>
          </a:p>
          <a:p>
            <a:r>
              <a:rPr lang="en-US" sz="3600" b="1" dirty="0"/>
              <a:t>• Three discrete categories of funding: </a:t>
            </a:r>
          </a:p>
          <a:p>
            <a:r>
              <a:rPr lang="en-US" sz="3600" dirty="0"/>
              <a:t>	</a:t>
            </a:r>
            <a:r>
              <a:rPr lang="en-US" sz="3200" b="1" dirty="0">
                <a:solidFill>
                  <a:srgbClr val="FF0000"/>
                </a:solidFill>
              </a:rPr>
              <a:t>1. $100M Minimum Allotment per state</a:t>
            </a:r>
          </a:p>
          <a:p>
            <a:r>
              <a:rPr lang="en-US" sz="3200" b="1" dirty="0">
                <a:solidFill>
                  <a:srgbClr val="FF0000"/>
                </a:solidFill>
              </a:rPr>
              <a:t>	2. $4.25B High-Cost Funding </a:t>
            </a:r>
          </a:p>
          <a:p>
            <a:r>
              <a:rPr lang="en-US" sz="3200" b="1" dirty="0">
                <a:solidFill>
                  <a:srgbClr val="FF0000"/>
                </a:solidFill>
              </a:rPr>
              <a:t>	3. $32.2B Unserved Funding</a:t>
            </a:r>
          </a:p>
        </p:txBody>
      </p:sp>
    </p:spTree>
    <p:extLst>
      <p:ext uri="{BB962C8B-B14F-4D97-AF65-F5344CB8AC3E}">
        <p14:creationId xmlns:p14="http://schemas.microsoft.com/office/powerpoint/2010/main" val="388115865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FFC6-B8F7-4ABA-9F1F-3153541EEA5C}"/>
              </a:ext>
            </a:extLst>
          </p:cNvPr>
          <p:cNvSpPr>
            <a:spLocks noGrp="1"/>
          </p:cNvSpPr>
          <p:nvPr>
            <p:ph type="body" sz="quarter" idx="11"/>
          </p:nvPr>
        </p:nvSpPr>
        <p:spPr>
          <a:xfrm>
            <a:off x="0" y="1"/>
            <a:ext cx="8610600" cy="1295399"/>
          </a:xfrm>
        </p:spPr>
        <p:txBody>
          <a:bodyPr anchor="ctr">
            <a:normAutofit/>
          </a:bodyPr>
          <a:lstStyle/>
          <a:p>
            <a:pPr algn="ctr"/>
            <a:r>
              <a:rPr lang="en-US" sz="3600" dirty="0"/>
              <a:t>Broadband Equity, Access, and Deployment Program (BEAD)</a:t>
            </a:r>
          </a:p>
        </p:txBody>
      </p:sp>
      <p:sp>
        <p:nvSpPr>
          <p:cNvPr id="8" name="Slide Number Placeholder 4">
            <a:extLst>
              <a:ext uri="{FF2B5EF4-FFF2-40B4-BE49-F238E27FC236}">
                <a16:creationId xmlns:a16="http://schemas.microsoft.com/office/drawing/2014/main" id="{75EDE6FF-D453-4380-A4C9-3D41482C333E}"/>
              </a:ext>
            </a:extLst>
          </p:cNvPr>
          <p:cNvSpPr>
            <a:spLocks noGrp="1"/>
          </p:cNvSpPr>
          <p:nvPr>
            <p:ph type="sldNum" sz="quarter" idx="12"/>
          </p:nvPr>
        </p:nvSpPr>
        <p:spPr>
          <a:xfrm>
            <a:off x="8112579" y="5624513"/>
            <a:ext cx="2133600" cy="273844"/>
          </a:xfrm>
        </p:spPr>
        <p:txBody>
          <a:bodyPr/>
          <a:lstStyle/>
          <a:p>
            <a:pPr defTabSz="816388" hangingPunct="0">
              <a:lnSpc>
                <a:spcPct val="110000"/>
              </a:lnSpc>
              <a:defRPr/>
            </a:pPr>
            <a:fld id="{E66B15C1-0E7C-4DD5-89EA-C33997CBF17B}" type="slidenum">
              <a:rPr lang="en-US" sz="1063" kern="0" spc="25">
                <a:solidFill>
                  <a:srgbClr val="535353">
                    <a:tint val="75000"/>
                  </a:srgbClr>
                </a:solidFill>
                <a:latin typeface="Axiforma Book" panose="00000400000000000000" pitchFamily="50" charset="0"/>
                <a:sym typeface="Helvetica Neue"/>
              </a:rPr>
              <a:pPr defTabSz="816388" hangingPunct="0">
                <a:lnSpc>
                  <a:spcPct val="110000"/>
                </a:lnSpc>
                <a:defRPr/>
              </a:pPr>
              <a:t>22</a:t>
            </a:fld>
            <a:endParaRPr lang="en-US" sz="1063" kern="0" spc="25" dirty="0">
              <a:solidFill>
                <a:srgbClr val="535353">
                  <a:tint val="75000"/>
                </a:srgbClr>
              </a:solidFill>
              <a:latin typeface="Axiforma Book" panose="00000400000000000000" pitchFamily="50" charset="0"/>
              <a:sym typeface="Helvetica Neue"/>
            </a:endParaRPr>
          </a:p>
        </p:txBody>
      </p:sp>
      <p:sp>
        <p:nvSpPr>
          <p:cNvPr id="5" name="TextBox 4">
            <a:extLst>
              <a:ext uri="{FF2B5EF4-FFF2-40B4-BE49-F238E27FC236}">
                <a16:creationId xmlns:a16="http://schemas.microsoft.com/office/drawing/2014/main" id="{5ED51DF7-1A47-49F0-A987-E065AA39AFB7}"/>
              </a:ext>
            </a:extLst>
          </p:cNvPr>
          <p:cNvSpPr txBox="1"/>
          <p:nvPr/>
        </p:nvSpPr>
        <p:spPr>
          <a:xfrm>
            <a:off x="106326" y="1524000"/>
            <a:ext cx="12192000" cy="5016758"/>
          </a:xfrm>
          <a:prstGeom prst="rect">
            <a:avLst/>
          </a:prstGeom>
          <a:noFill/>
        </p:spPr>
        <p:txBody>
          <a:bodyPr wrap="square">
            <a:spAutoFit/>
          </a:bodyPr>
          <a:lstStyle/>
          <a:p>
            <a:r>
              <a:rPr lang="en-US" sz="3200" b="1" dirty="0"/>
              <a:t>$32.2B Unserved Funding </a:t>
            </a:r>
          </a:p>
          <a:p>
            <a:r>
              <a:rPr lang="en-US" sz="3200" dirty="0"/>
              <a:t>• Allocation based on new FCC DATA Maps to be published in 2022 </a:t>
            </a:r>
          </a:p>
          <a:p>
            <a:r>
              <a:rPr lang="en-US" sz="3200" dirty="0"/>
              <a:t>• </a:t>
            </a:r>
            <a:r>
              <a:rPr lang="en-US" sz="3200" b="1" dirty="0"/>
              <a:t>~$1.5B/1.7B for Michigan - if</a:t>
            </a:r>
          </a:p>
          <a:p>
            <a:r>
              <a:rPr lang="en-US" sz="3200" dirty="0"/>
              <a:t>• For infrastructure deployment to unserved (25/3) and underserved (100/20) areas –</a:t>
            </a:r>
            <a:r>
              <a:rPr lang="en-US" sz="3200" b="1" u="sng" dirty="0"/>
              <a:t>those areas get priority </a:t>
            </a:r>
            <a:r>
              <a:rPr lang="en-US" sz="3200" dirty="0"/>
              <a:t>over areas already served (100/10)</a:t>
            </a:r>
          </a:p>
          <a:p>
            <a:r>
              <a:rPr lang="en-US" sz="3200" dirty="0"/>
              <a:t>• </a:t>
            </a:r>
            <a:r>
              <a:rPr lang="en-US" sz="3200" b="1" u="sng" dirty="0"/>
              <a:t>Connecting eligible CAIs that lack gigabit-level broadband </a:t>
            </a:r>
          </a:p>
          <a:p>
            <a:r>
              <a:rPr lang="en-US" sz="3200" dirty="0"/>
              <a:t>• Data collection, mapping, and planning </a:t>
            </a:r>
          </a:p>
          <a:p>
            <a:r>
              <a:rPr lang="en-US" sz="3200" dirty="0"/>
              <a:t>• Installing broadband infrastructure or providing reduced-cost services • Broadband adoption programs, including device provision</a:t>
            </a:r>
            <a:endParaRPr lang="en-US" sz="3200" b="1" dirty="0">
              <a:solidFill>
                <a:srgbClr val="FF0000"/>
              </a:solidFill>
            </a:endParaRPr>
          </a:p>
        </p:txBody>
      </p:sp>
    </p:spTree>
    <p:extLst>
      <p:ext uri="{BB962C8B-B14F-4D97-AF65-F5344CB8AC3E}">
        <p14:creationId xmlns:p14="http://schemas.microsoft.com/office/powerpoint/2010/main" val="7563412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FFC6-B8F7-4ABA-9F1F-3153541EEA5C}"/>
              </a:ext>
            </a:extLst>
          </p:cNvPr>
          <p:cNvSpPr>
            <a:spLocks noGrp="1"/>
          </p:cNvSpPr>
          <p:nvPr>
            <p:ph type="body" sz="quarter" idx="11"/>
          </p:nvPr>
        </p:nvSpPr>
        <p:spPr>
          <a:xfrm>
            <a:off x="0" y="1"/>
            <a:ext cx="8610600" cy="1295399"/>
          </a:xfrm>
        </p:spPr>
        <p:txBody>
          <a:bodyPr anchor="ctr">
            <a:normAutofit/>
          </a:bodyPr>
          <a:lstStyle/>
          <a:p>
            <a:pPr algn="ctr"/>
            <a:r>
              <a:rPr lang="en-US" sz="3600" dirty="0"/>
              <a:t>Broadband Equity, Access, and Deployment Program (BEAD)</a:t>
            </a:r>
          </a:p>
        </p:txBody>
      </p:sp>
      <p:sp>
        <p:nvSpPr>
          <p:cNvPr id="8" name="Slide Number Placeholder 4">
            <a:extLst>
              <a:ext uri="{FF2B5EF4-FFF2-40B4-BE49-F238E27FC236}">
                <a16:creationId xmlns:a16="http://schemas.microsoft.com/office/drawing/2014/main" id="{75EDE6FF-D453-4380-A4C9-3D41482C333E}"/>
              </a:ext>
            </a:extLst>
          </p:cNvPr>
          <p:cNvSpPr>
            <a:spLocks noGrp="1"/>
          </p:cNvSpPr>
          <p:nvPr>
            <p:ph type="sldNum" sz="quarter" idx="12"/>
          </p:nvPr>
        </p:nvSpPr>
        <p:spPr>
          <a:xfrm>
            <a:off x="8112579" y="5624513"/>
            <a:ext cx="2133600" cy="273844"/>
          </a:xfrm>
        </p:spPr>
        <p:txBody>
          <a:bodyPr/>
          <a:lstStyle/>
          <a:p>
            <a:pPr defTabSz="816388" hangingPunct="0">
              <a:lnSpc>
                <a:spcPct val="110000"/>
              </a:lnSpc>
              <a:defRPr/>
            </a:pPr>
            <a:fld id="{E66B15C1-0E7C-4DD5-89EA-C33997CBF17B}" type="slidenum">
              <a:rPr lang="en-US" sz="1063" kern="0" spc="25">
                <a:solidFill>
                  <a:srgbClr val="535353">
                    <a:tint val="75000"/>
                  </a:srgbClr>
                </a:solidFill>
                <a:latin typeface="Axiforma Book" panose="00000400000000000000" pitchFamily="50" charset="0"/>
                <a:sym typeface="Helvetica Neue"/>
              </a:rPr>
              <a:pPr defTabSz="816388" hangingPunct="0">
                <a:lnSpc>
                  <a:spcPct val="110000"/>
                </a:lnSpc>
                <a:defRPr/>
              </a:pPr>
              <a:t>23</a:t>
            </a:fld>
            <a:endParaRPr lang="en-US" sz="1063" kern="0" spc="25" dirty="0">
              <a:solidFill>
                <a:srgbClr val="535353">
                  <a:tint val="75000"/>
                </a:srgbClr>
              </a:solidFill>
              <a:latin typeface="Axiforma Book" panose="00000400000000000000" pitchFamily="50" charset="0"/>
              <a:sym typeface="Helvetica Neue"/>
            </a:endParaRPr>
          </a:p>
        </p:txBody>
      </p:sp>
      <p:sp>
        <p:nvSpPr>
          <p:cNvPr id="5" name="TextBox 4">
            <a:extLst>
              <a:ext uri="{FF2B5EF4-FFF2-40B4-BE49-F238E27FC236}">
                <a16:creationId xmlns:a16="http://schemas.microsoft.com/office/drawing/2014/main" id="{5ED51DF7-1A47-49F0-A987-E065AA39AFB7}"/>
              </a:ext>
            </a:extLst>
          </p:cNvPr>
          <p:cNvSpPr txBox="1"/>
          <p:nvPr/>
        </p:nvSpPr>
        <p:spPr>
          <a:xfrm>
            <a:off x="0" y="1350572"/>
            <a:ext cx="12268200" cy="4524315"/>
          </a:xfrm>
          <a:prstGeom prst="rect">
            <a:avLst/>
          </a:prstGeom>
          <a:noFill/>
        </p:spPr>
        <p:txBody>
          <a:bodyPr wrap="square">
            <a:spAutoFit/>
          </a:bodyPr>
          <a:lstStyle/>
          <a:p>
            <a:r>
              <a:rPr lang="en-US" sz="3200" b="1" dirty="0"/>
              <a:t>Infrastructure subrecipients must: </a:t>
            </a:r>
          </a:p>
          <a:p>
            <a:r>
              <a:rPr lang="en-US" sz="3200" dirty="0"/>
              <a:t>• Provide 100/20 service with latency sufficient to support real-time applications – scalable technology that can provide 100/100 service</a:t>
            </a:r>
          </a:p>
          <a:p>
            <a:r>
              <a:rPr lang="en-US" sz="3200" dirty="0"/>
              <a:t>• Must offer at least one low-cost service for low-income subscribers </a:t>
            </a:r>
          </a:p>
          <a:p>
            <a:r>
              <a:rPr lang="en-US" sz="3200" dirty="0"/>
              <a:t>• Service must be deployed, and service commenced, no later than </a:t>
            </a:r>
            <a:r>
              <a:rPr lang="en-US" sz="3200" b="1" dirty="0"/>
              <a:t>four</a:t>
            </a:r>
            <a:r>
              <a:rPr lang="en-US" sz="3200" dirty="0"/>
              <a:t> </a:t>
            </a:r>
            <a:r>
              <a:rPr lang="en-US" sz="3200" b="1" dirty="0"/>
              <a:t>years</a:t>
            </a:r>
            <a:r>
              <a:rPr lang="en-US" sz="3200" dirty="0"/>
              <a:t> after the date of the subgrant. </a:t>
            </a:r>
          </a:p>
          <a:p>
            <a:r>
              <a:rPr lang="en-US" sz="3200" dirty="0"/>
              <a:t>• A state or subgrantee must provide at least a </a:t>
            </a:r>
            <a:r>
              <a:rPr lang="en-US" sz="3200" b="1" dirty="0"/>
              <a:t>25% match </a:t>
            </a:r>
            <a:r>
              <a:rPr lang="en-US" sz="3200" dirty="0"/>
              <a:t>of the project costs. NTIA may waive matching requirements, and it does not apply in high-cost areas</a:t>
            </a:r>
            <a:endParaRPr lang="en-US" sz="3200" b="1" dirty="0">
              <a:solidFill>
                <a:srgbClr val="FF0000"/>
              </a:solidFill>
            </a:endParaRPr>
          </a:p>
        </p:txBody>
      </p:sp>
    </p:spTree>
    <p:extLst>
      <p:ext uri="{BB962C8B-B14F-4D97-AF65-F5344CB8AC3E}">
        <p14:creationId xmlns:p14="http://schemas.microsoft.com/office/powerpoint/2010/main" val="409550010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FFC6-B8F7-4ABA-9F1F-3153541EEA5C}"/>
              </a:ext>
            </a:extLst>
          </p:cNvPr>
          <p:cNvSpPr>
            <a:spLocks noGrp="1"/>
          </p:cNvSpPr>
          <p:nvPr>
            <p:ph type="body" sz="quarter" idx="11"/>
          </p:nvPr>
        </p:nvSpPr>
        <p:spPr>
          <a:xfrm>
            <a:off x="0" y="1"/>
            <a:ext cx="8610600" cy="1295399"/>
          </a:xfrm>
        </p:spPr>
        <p:txBody>
          <a:bodyPr anchor="ctr">
            <a:normAutofit/>
          </a:bodyPr>
          <a:lstStyle/>
          <a:p>
            <a:pPr algn="ctr"/>
            <a:r>
              <a:rPr lang="en-US" sz="3200" dirty="0"/>
              <a:t>Enabling Middle Mile Infrastructure</a:t>
            </a:r>
          </a:p>
        </p:txBody>
      </p:sp>
      <p:sp>
        <p:nvSpPr>
          <p:cNvPr id="8" name="Slide Number Placeholder 4">
            <a:extLst>
              <a:ext uri="{FF2B5EF4-FFF2-40B4-BE49-F238E27FC236}">
                <a16:creationId xmlns:a16="http://schemas.microsoft.com/office/drawing/2014/main" id="{75EDE6FF-D453-4380-A4C9-3D41482C333E}"/>
              </a:ext>
            </a:extLst>
          </p:cNvPr>
          <p:cNvSpPr>
            <a:spLocks noGrp="1"/>
          </p:cNvSpPr>
          <p:nvPr>
            <p:ph type="sldNum" sz="quarter" idx="12"/>
          </p:nvPr>
        </p:nvSpPr>
        <p:spPr>
          <a:xfrm>
            <a:off x="8112579" y="5624513"/>
            <a:ext cx="2133600" cy="273844"/>
          </a:xfrm>
        </p:spPr>
        <p:txBody>
          <a:bodyPr/>
          <a:lstStyle/>
          <a:p>
            <a:pPr defTabSz="816388" hangingPunct="0">
              <a:lnSpc>
                <a:spcPct val="110000"/>
              </a:lnSpc>
              <a:defRPr/>
            </a:pPr>
            <a:fld id="{E66B15C1-0E7C-4DD5-89EA-C33997CBF17B}" type="slidenum">
              <a:rPr lang="en-US" sz="1063" kern="0" spc="25">
                <a:solidFill>
                  <a:srgbClr val="535353">
                    <a:tint val="75000"/>
                  </a:srgbClr>
                </a:solidFill>
                <a:latin typeface="Axiforma Book" panose="00000400000000000000" pitchFamily="50" charset="0"/>
                <a:sym typeface="Helvetica Neue"/>
              </a:rPr>
              <a:pPr defTabSz="816388" hangingPunct="0">
                <a:lnSpc>
                  <a:spcPct val="110000"/>
                </a:lnSpc>
                <a:defRPr/>
              </a:pPr>
              <a:t>24</a:t>
            </a:fld>
            <a:endParaRPr lang="en-US" sz="1063" kern="0" spc="25" dirty="0">
              <a:solidFill>
                <a:srgbClr val="535353">
                  <a:tint val="75000"/>
                </a:srgbClr>
              </a:solidFill>
              <a:latin typeface="Axiforma Book" panose="00000400000000000000" pitchFamily="50" charset="0"/>
              <a:sym typeface="Helvetica Neue"/>
            </a:endParaRPr>
          </a:p>
        </p:txBody>
      </p:sp>
      <p:sp>
        <p:nvSpPr>
          <p:cNvPr id="6" name="TextBox 5">
            <a:extLst>
              <a:ext uri="{FF2B5EF4-FFF2-40B4-BE49-F238E27FC236}">
                <a16:creationId xmlns:a16="http://schemas.microsoft.com/office/drawing/2014/main" id="{CB2421B0-F3A0-4143-B267-8CF3A5CBECF2}"/>
              </a:ext>
            </a:extLst>
          </p:cNvPr>
          <p:cNvSpPr txBox="1"/>
          <p:nvPr/>
        </p:nvSpPr>
        <p:spPr>
          <a:xfrm>
            <a:off x="-76200" y="1443841"/>
            <a:ext cx="12420600" cy="5386090"/>
          </a:xfrm>
          <a:prstGeom prst="rect">
            <a:avLst/>
          </a:prstGeom>
          <a:noFill/>
        </p:spPr>
        <p:txBody>
          <a:bodyPr wrap="square">
            <a:spAutoFit/>
          </a:bodyPr>
          <a:lstStyle/>
          <a:p>
            <a:r>
              <a:rPr lang="en-US" sz="2800" b="1" dirty="0"/>
              <a:t>$1B competitive grant program for the construction, improvement, or acquisition of middle mile infrastructure </a:t>
            </a:r>
          </a:p>
          <a:p>
            <a:endParaRPr lang="en-US" sz="2400" b="1" dirty="0"/>
          </a:p>
          <a:p>
            <a:r>
              <a:rPr lang="en-US" sz="2400" dirty="0"/>
              <a:t>• Wide variety of eligible entities: state, political subdivision of a state, tribal government, technology company, electric utility, utility cooperative, public utility district, telecommunications company, telecommunications cooperative, nonprofit foundation, nonprofit corporation, nonprofit institution, nonprofit association, regional planning counsel, Native entity, or economic development authority. </a:t>
            </a:r>
          </a:p>
          <a:p>
            <a:endParaRPr lang="en-US" sz="2400" dirty="0"/>
          </a:p>
          <a:p>
            <a:r>
              <a:rPr lang="en-US" sz="2400" dirty="0"/>
              <a:t>• Prioritization must be given to connecting middle mile infrastructure to last mile networks that provide or plan to provide broadband service to households in unserved areas, and the offering of wholesale broadband service at reasonable rates on a carrier-neutral basis </a:t>
            </a:r>
          </a:p>
          <a:p>
            <a:endParaRPr lang="en-US" sz="2400" dirty="0"/>
          </a:p>
          <a:p>
            <a:r>
              <a:rPr lang="en-US" sz="2400" dirty="0"/>
              <a:t>• NOFA May 2022- Projects must be completed by 2026.</a:t>
            </a:r>
          </a:p>
        </p:txBody>
      </p:sp>
    </p:spTree>
    <p:extLst>
      <p:ext uri="{BB962C8B-B14F-4D97-AF65-F5344CB8AC3E}">
        <p14:creationId xmlns:p14="http://schemas.microsoft.com/office/powerpoint/2010/main" val="325405101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FFC6-B8F7-4ABA-9F1F-3153541EEA5C}"/>
              </a:ext>
            </a:extLst>
          </p:cNvPr>
          <p:cNvSpPr>
            <a:spLocks noGrp="1"/>
          </p:cNvSpPr>
          <p:nvPr>
            <p:ph type="body" sz="quarter" idx="11"/>
          </p:nvPr>
        </p:nvSpPr>
        <p:spPr>
          <a:xfrm>
            <a:off x="0" y="1"/>
            <a:ext cx="8610600" cy="1295399"/>
          </a:xfrm>
        </p:spPr>
        <p:txBody>
          <a:bodyPr anchor="ctr">
            <a:normAutofit/>
          </a:bodyPr>
          <a:lstStyle/>
          <a:p>
            <a:pPr algn="ctr"/>
            <a:r>
              <a:rPr lang="en-US" sz="3600" dirty="0"/>
              <a:t>Digital Equity Act</a:t>
            </a:r>
          </a:p>
        </p:txBody>
      </p:sp>
      <p:sp>
        <p:nvSpPr>
          <p:cNvPr id="8" name="Slide Number Placeholder 4">
            <a:extLst>
              <a:ext uri="{FF2B5EF4-FFF2-40B4-BE49-F238E27FC236}">
                <a16:creationId xmlns:a16="http://schemas.microsoft.com/office/drawing/2014/main" id="{75EDE6FF-D453-4380-A4C9-3D41482C333E}"/>
              </a:ext>
            </a:extLst>
          </p:cNvPr>
          <p:cNvSpPr>
            <a:spLocks noGrp="1"/>
          </p:cNvSpPr>
          <p:nvPr>
            <p:ph type="sldNum" sz="quarter" idx="12"/>
          </p:nvPr>
        </p:nvSpPr>
        <p:spPr>
          <a:xfrm>
            <a:off x="8112579" y="5624513"/>
            <a:ext cx="2133600" cy="273844"/>
          </a:xfrm>
        </p:spPr>
        <p:txBody>
          <a:bodyPr/>
          <a:lstStyle/>
          <a:p>
            <a:pPr defTabSz="816388" hangingPunct="0">
              <a:lnSpc>
                <a:spcPct val="110000"/>
              </a:lnSpc>
              <a:defRPr/>
            </a:pPr>
            <a:fld id="{E66B15C1-0E7C-4DD5-89EA-C33997CBF17B}" type="slidenum">
              <a:rPr lang="en-US" sz="1063" kern="0" spc="25">
                <a:solidFill>
                  <a:srgbClr val="535353">
                    <a:tint val="75000"/>
                  </a:srgbClr>
                </a:solidFill>
                <a:latin typeface="Axiforma Book" panose="00000400000000000000" pitchFamily="50" charset="0"/>
                <a:sym typeface="Helvetica Neue"/>
              </a:rPr>
              <a:pPr defTabSz="816388" hangingPunct="0">
                <a:lnSpc>
                  <a:spcPct val="110000"/>
                </a:lnSpc>
                <a:defRPr/>
              </a:pPr>
              <a:t>25</a:t>
            </a:fld>
            <a:endParaRPr lang="en-US" sz="1063" kern="0" spc="25" dirty="0">
              <a:solidFill>
                <a:srgbClr val="535353">
                  <a:tint val="75000"/>
                </a:srgbClr>
              </a:solidFill>
              <a:latin typeface="Axiforma Book" panose="00000400000000000000" pitchFamily="50" charset="0"/>
              <a:sym typeface="Helvetica Neue"/>
            </a:endParaRPr>
          </a:p>
        </p:txBody>
      </p:sp>
      <p:sp>
        <p:nvSpPr>
          <p:cNvPr id="5" name="TextBox 4">
            <a:extLst>
              <a:ext uri="{FF2B5EF4-FFF2-40B4-BE49-F238E27FC236}">
                <a16:creationId xmlns:a16="http://schemas.microsoft.com/office/drawing/2014/main" id="{F6E47BB6-2A04-4878-B514-8FC6215440D6}"/>
              </a:ext>
            </a:extLst>
          </p:cNvPr>
          <p:cNvSpPr txBox="1"/>
          <p:nvPr/>
        </p:nvSpPr>
        <p:spPr>
          <a:xfrm>
            <a:off x="26581" y="1295400"/>
            <a:ext cx="12115800" cy="5262979"/>
          </a:xfrm>
          <a:prstGeom prst="rect">
            <a:avLst/>
          </a:prstGeom>
          <a:noFill/>
        </p:spPr>
        <p:txBody>
          <a:bodyPr wrap="square">
            <a:spAutoFit/>
          </a:bodyPr>
          <a:lstStyle/>
          <a:p>
            <a:r>
              <a:rPr lang="en-US" sz="2800" b="1" dirty="0"/>
              <a:t>$2.75B to create two distinct grant programs </a:t>
            </a:r>
          </a:p>
          <a:p>
            <a:r>
              <a:rPr lang="en-US" sz="2800" dirty="0"/>
              <a:t>	• State Digital Equity Capacity Grant Program </a:t>
            </a:r>
          </a:p>
          <a:p>
            <a:r>
              <a:rPr lang="en-US" sz="2800" dirty="0"/>
              <a:t>	• Digital Equity Competitive Grant Program </a:t>
            </a:r>
          </a:p>
          <a:p>
            <a:r>
              <a:rPr lang="en-US" sz="2800" dirty="0"/>
              <a:t>• Purpose is to promote digital equity, support digital inclusion activities, and promote increased broadband adoption. </a:t>
            </a:r>
          </a:p>
          <a:p>
            <a:r>
              <a:rPr lang="en-US" sz="2800" dirty="0"/>
              <a:t>• “Digital equity” is the condition in which individuals and communities have the information technology capacity that is needed for full participation in the society and economy of the United States. </a:t>
            </a:r>
          </a:p>
          <a:p>
            <a:r>
              <a:rPr lang="en-US" sz="2800" dirty="0"/>
              <a:t>• “Digital inclusion” is defined as activities that are necessary to ensure that all individuals in the United States have access to, and the use of, affordable information and communication technologies, such as fixed and wireless broadband internet services and internet-enabled devices</a:t>
            </a:r>
          </a:p>
        </p:txBody>
      </p:sp>
    </p:spTree>
    <p:extLst>
      <p:ext uri="{BB962C8B-B14F-4D97-AF65-F5344CB8AC3E}">
        <p14:creationId xmlns:p14="http://schemas.microsoft.com/office/powerpoint/2010/main" val="1113166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FFC6-B8F7-4ABA-9F1F-3153541EEA5C}"/>
              </a:ext>
            </a:extLst>
          </p:cNvPr>
          <p:cNvSpPr>
            <a:spLocks noGrp="1"/>
          </p:cNvSpPr>
          <p:nvPr>
            <p:ph type="body" sz="quarter" idx="11"/>
          </p:nvPr>
        </p:nvSpPr>
        <p:spPr>
          <a:xfrm>
            <a:off x="0" y="1"/>
            <a:ext cx="8610600" cy="1295399"/>
          </a:xfrm>
        </p:spPr>
        <p:txBody>
          <a:bodyPr anchor="ctr">
            <a:normAutofit/>
          </a:bodyPr>
          <a:lstStyle/>
          <a:p>
            <a:pPr algn="ctr"/>
            <a:r>
              <a:rPr lang="en-US" sz="3600" dirty="0"/>
              <a:t>Broadband Affordability</a:t>
            </a:r>
          </a:p>
        </p:txBody>
      </p:sp>
      <p:sp>
        <p:nvSpPr>
          <p:cNvPr id="8" name="Slide Number Placeholder 4">
            <a:extLst>
              <a:ext uri="{FF2B5EF4-FFF2-40B4-BE49-F238E27FC236}">
                <a16:creationId xmlns:a16="http://schemas.microsoft.com/office/drawing/2014/main" id="{75EDE6FF-D453-4380-A4C9-3D41482C333E}"/>
              </a:ext>
            </a:extLst>
          </p:cNvPr>
          <p:cNvSpPr>
            <a:spLocks noGrp="1"/>
          </p:cNvSpPr>
          <p:nvPr>
            <p:ph type="sldNum" sz="quarter" idx="12"/>
          </p:nvPr>
        </p:nvSpPr>
        <p:spPr>
          <a:xfrm>
            <a:off x="8112579" y="5624513"/>
            <a:ext cx="2133600" cy="273844"/>
          </a:xfrm>
        </p:spPr>
        <p:txBody>
          <a:bodyPr/>
          <a:lstStyle/>
          <a:p>
            <a:pPr defTabSz="816388" hangingPunct="0">
              <a:lnSpc>
                <a:spcPct val="110000"/>
              </a:lnSpc>
              <a:defRPr/>
            </a:pPr>
            <a:fld id="{E66B15C1-0E7C-4DD5-89EA-C33997CBF17B}" type="slidenum">
              <a:rPr lang="en-US" sz="1063" kern="0" spc="25">
                <a:solidFill>
                  <a:srgbClr val="535353">
                    <a:tint val="75000"/>
                  </a:srgbClr>
                </a:solidFill>
                <a:latin typeface="Axiforma Book" panose="00000400000000000000" pitchFamily="50" charset="0"/>
                <a:sym typeface="Helvetica Neue"/>
              </a:rPr>
              <a:pPr defTabSz="816388" hangingPunct="0">
                <a:lnSpc>
                  <a:spcPct val="110000"/>
                </a:lnSpc>
                <a:defRPr/>
              </a:pPr>
              <a:t>26</a:t>
            </a:fld>
            <a:endParaRPr lang="en-US" sz="1063" kern="0" spc="25" dirty="0">
              <a:solidFill>
                <a:srgbClr val="535353">
                  <a:tint val="75000"/>
                </a:srgbClr>
              </a:solidFill>
              <a:latin typeface="Axiforma Book" panose="00000400000000000000" pitchFamily="50" charset="0"/>
              <a:sym typeface="Helvetica Neue"/>
            </a:endParaRPr>
          </a:p>
        </p:txBody>
      </p:sp>
      <p:sp>
        <p:nvSpPr>
          <p:cNvPr id="5" name="TextBox 4">
            <a:extLst>
              <a:ext uri="{FF2B5EF4-FFF2-40B4-BE49-F238E27FC236}">
                <a16:creationId xmlns:a16="http://schemas.microsoft.com/office/drawing/2014/main" id="{4B8D953A-6B41-4D80-85BA-8E32CA9ED9C0}"/>
              </a:ext>
            </a:extLst>
          </p:cNvPr>
          <p:cNvSpPr txBox="1"/>
          <p:nvPr/>
        </p:nvSpPr>
        <p:spPr>
          <a:xfrm>
            <a:off x="0" y="1443841"/>
            <a:ext cx="12192000" cy="4893647"/>
          </a:xfrm>
          <a:prstGeom prst="rect">
            <a:avLst/>
          </a:prstGeom>
          <a:noFill/>
        </p:spPr>
        <p:txBody>
          <a:bodyPr wrap="square">
            <a:spAutoFit/>
          </a:bodyPr>
          <a:lstStyle/>
          <a:p>
            <a:r>
              <a:rPr lang="en-US" sz="2400" b="1" dirty="0">
                <a:latin typeface="HelveticaNeueLT Pro 55 Roman" panose="020B0604020202020204" pitchFamily="34" charset="0"/>
              </a:rPr>
              <a:t>Renames the </a:t>
            </a:r>
            <a:r>
              <a:rPr lang="en-US" sz="2400" b="1" dirty="0">
                <a:solidFill>
                  <a:srgbClr val="FF0000"/>
                </a:solidFill>
                <a:latin typeface="HelveticaNeueLT Pro 55 Roman" panose="020B0604020202020204" pitchFamily="34" charset="0"/>
              </a:rPr>
              <a:t>Emergency Broadband Benefit </a:t>
            </a:r>
            <a:r>
              <a:rPr lang="en-US" sz="2400" b="1" dirty="0">
                <a:latin typeface="HelveticaNeueLT Pro 55 Roman" panose="020B0604020202020204" pitchFamily="34" charset="0"/>
              </a:rPr>
              <a:t>to the </a:t>
            </a:r>
            <a:r>
              <a:rPr lang="en-US" sz="2400" b="1" dirty="0">
                <a:solidFill>
                  <a:srgbClr val="FF0000"/>
                </a:solidFill>
                <a:latin typeface="HelveticaNeueLT Pro 55 Roman" panose="020B0604020202020204" pitchFamily="34" charset="0"/>
              </a:rPr>
              <a:t>Affordable Connectivity Program </a:t>
            </a:r>
            <a:r>
              <a:rPr lang="en-US" sz="2400" b="1" dirty="0">
                <a:latin typeface="HelveticaNeueLT Pro 55 Roman" panose="020B0604020202020204" pitchFamily="34" charset="0"/>
              </a:rPr>
              <a:t>and makes it permanent – March 2022</a:t>
            </a:r>
          </a:p>
          <a:p>
            <a:r>
              <a:rPr lang="en-US" sz="2400" dirty="0">
                <a:latin typeface="HelveticaNeueLT Pro 55 Roman" panose="020B0604020202020204" pitchFamily="34" charset="0"/>
              </a:rPr>
              <a:t>• Allocates $14.2B  to sustain the  program for 10 years</a:t>
            </a:r>
          </a:p>
          <a:p>
            <a:r>
              <a:rPr lang="en-US" sz="2400" dirty="0">
                <a:latin typeface="HelveticaNeueLT Pro 55 Roman" panose="020B0604020202020204" pitchFamily="34" charset="0"/>
              </a:rPr>
              <a:t>• Provides a $30 per month subsidy, $20 less than the EBB </a:t>
            </a:r>
          </a:p>
          <a:p>
            <a:r>
              <a:rPr lang="en-US" sz="2400" dirty="0">
                <a:latin typeface="HelveticaNeueLT Pro 55 Roman" panose="020B0604020202020204" pitchFamily="34" charset="0"/>
              </a:rPr>
              <a:t>• Locations in high-cost areas could receive up to $75 per month if a $30 per month subsidy would create a hardship for the ISP </a:t>
            </a:r>
          </a:p>
          <a:p>
            <a:r>
              <a:rPr lang="en-US" sz="2400" dirty="0">
                <a:latin typeface="HelveticaNeueLT Pro 55 Roman" panose="020B0604020202020204" pitchFamily="34" charset="0"/>
              </a:rPr>
              <a:t>• Subsidy can be used on any service offering from a participating ISP </a:t>
            </a:r>
          </a:p>
          <a:p>
            <a:r>
              <a:rPr lang="en-US" sz="2400" dirty="0">
                <a:latin typeface="HelveticaNeueLT Pro 55 Roman" panose="020B0604020202020204" pitchFamily="34" charset="0"/>
              </a:rPr>
              <a:t>• ISPs cannot require credit checks for participation, but can terminate service after 90 days of nonpayment </a:t>
            </a:r>
          </a:p>
          <a:p>
            <a:r>
              <a:rPr lang="en-US" sz="2400" dirty="0">
                <a:latin typeface="HelveticaNeueLT Pro 55 Roman" panose="020B0604020202020204" pitchFamily="34" charset="0"/>
              </a:rPr>
              <a:t>• ISPs must also carry out public awareness campaigns regarding the program </a:t>
            </a:r>
          </a:p>
          <a:p>
            <a:r>
              <a:rPr lang="en-US" sz="2400" dirty="0">
                <a:latin typeface="HelveticaNeueLT Pro 55 Roman" panose="020B0604020202020204" pitchFamily="34" charset="0"/>
              </a:rPr>
              <a:t>• FCC to establish rules protecting consumers that enroll in the program and a compliant process</a:t>
            </a:r>
          </a:p>
          <a:p>
            <a:pPr marL="342900" indent="-342900">
              <a:buFont typeface="Arial" panose="020B0604020202020204" pitchFamily="34" charset="0"/>
              <a:buChar char="•"/>
            </a:pPr>
            <a:r>
              <a:rPr lang="en-US" sz="2400" dirty="0">
                <a:latin typeface="HelveticaNeueLT Pro 55 Roman" panose="020B0604020202020204" pitchFamily="34" charset="0"/>
              </a:rPr>
              <a:t>Michigan – 412,000 participating </a:t>
            </a:r>
          </a:p>
        </p:txBody>
      </p:sp>
    </p:spTree>
    <p:extLst>
      <p:ext uri="{BB962C8B-B14F-4D97-AF65-F5344CB8AC3E}">
        <p14:creationId xmlns:p14="http://schemas.microsoft.com/office/powerpoint/2010/main" val="310914904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FFC6-B8F7-4ABA-9F1F-3153541EEA5C}"/>
              </a:ext>
            </a:extLst>
          </p:cNvPr>
          <p:cNvSpPr>
            <a:spLocks noGrp="1"/>
          </p:cNvSpPr>
          <p:nvPr>
            <p:ph type="body" sz="quarter" idx="11"/>
          </p:nvPr>
        </p:nvSpPr>
        <p:spPr>
          <a:xfrm>
            <a:off x="457200" y="228600"/>
            <a:ext cx="7391400" cy="935839"/>
          </a:xfrm>
        </p:spPr>
        <p:txBody>
          <a:bodyPr anchor="ctr">
            <a:noAutofit/>
          </a:bodyPr>
          <a:lstStyle/>
          <a:p>
            <a:r>
              <a:rPr lang="en-US" sz="3600" dirty="0"/>
              <a:t>Consumer Broadband Labels</a:t>
            </a:r>
          </a:p>
        </p:txBody>
      </p:sp>
      <p:sp>
        <p:nvSpPr>
          <p:cNvPr id="8" name="Slide Number Placeholder 4">
            <a:extLst>
              <a:ext uri="{FF2B5EF4-FFF2-40B4-BE49-F238E27FC236}">
                <a16:creationId xmlns:a16="http://schemas.microsoft.com/office/drawing/2014/main" id="{75EDE6FF-D453-4380-A4C9-3D41482C333E}"/>
              </a:ext>
            </a:extLst>
          </p:cNvPr>
          <p:cNvSpPr>
            <a:spLocks noGrp="1"/>
          </p:cNvSpPr>
          <p:nvPr>
            <p:ph type="sldNum" sz="quarter" idx="12"/>
          </p:nvPr>
        </p:nvSpPr>
        <p:spPr>
          <a:xfrm>
            <a:off x="8112579" y="5624513"/>
            <a:ext cx="2133600" cy="273844"/>
          </a:xfrm>
        </p:spPr>
        <p:txBody>
          <a:bodyPr/>
          <a:lstStyle/>
          <a:p>
            <a:pPr defTabSz="816388" hangingPunct="0">
              <a:lnSpc>
                <a:spcPct val="110000"/>
              </a:lnSpc>
              <a:defRPr/>
            </a:pPr>
            <a:fld id="{E66B15C1-0E7C-4DD5-89EA-C33997CBF17B}" type="slidenum">
              <a:rPr lang="en-US" sz="1063" kern="0" spc="25">
                <a:solidFill>
                  <a:srgbClr val="535353">
                    <a:tint val="75000"/>
                  </a:srgbClr>
                </a:solidFill>
                <a:latin typeface="Axiforma Book" panose="00000400000000000000" pitchFamily="50" charset="0"/>
                <a:sym typeface="Helvetica Neue"/>
              </a:rPr>
              <a:pPr defTabSz="816388" hangingPunct="0">
                <a:lnSpc>
                  <a:spcPct val="110000"/>
                </a:lnSpc>
                <a:defRPr/>
              </a:pPr>
              <a:t>27</a:t>
            </a:fld>
            <a:endParaRPr lang="en-US" sz="1063" kern="0" spc="25" dirty="0">
              <a:solidFill>
                <a:srgbClr val="535353">
                  <a:tint val="75000"/>
                </a:srgbClr>
              </a:solidFill>
              <a:latin typeface="Axiforma Book" panose="00000400000000000000" pitchFamily="50" charset="0"/>
              <a:sym typeface="Helvetica Neue"/>
            </a:endParaRPr>
          </a:p>
        </p:txBody>
      </p:sp>
      <p:sp>
        <p:nvSpPr>
          <p:cNvPr id="5" name="TextBox 4">
            <a:extLst>
              <a:ext uri="{FF2B5EF4-FFF2-40B4-BE49-F238E27FC236}">
                <a16:creationId xmlns:a16="http://schemas.microsoft.com/office/drawing/2014/main" id="{E0731FBE-79EB-4FF8-AA62-6127D2096117}"/>
              </a:ext>
            </a:extLst>
          </p:cNvPr>
          <p:cNvSpPr txBox="1"/>
          <p:nvPr/>
        </p:nvSpPr>
        <p:spPr>
          <a:xfrm>
            <a:off x="0" y="1371600"/>
            <a:ext cx="12192000" cy="2677656"/>
          </a:xfrm>
          <a:prstGeom prst="rect">
            <a:avLst/>
          </a:prstGeom>
          <a:noFill/>
        </p:spPr>
        <p:txBody>
          <a:bodyPr wrap="square">
            <a:spAutoFit/>
          </a:bodyPr>
          <a:lstStyle/>
          <a:p>
            <a:r>
              <a:rPr lang="en-US" sz="2800" dirty="0">
                <a:latin typeface="HelveticaNeueLT Pro 55 Roman" panose="020B0604020202020204" pitchFamily="34" charset="0"/>
              </a:rPr>
              <a:t>• Within one year, ISPs must display broadband labels disclosing information on their service plans </a:t>
            </a:r>
          </a:p>
          <a:p>
            <a:endParaRPr lang="en-US" sz="2800" dirty="0">
              <a:latin typeface="HelveticaNeueLT Pro 55 Roman" panose="020B0604020202020204" pitchFamily="34" charset="0"/>
            </a:endParaRPr>
          </a:p>
          <a:p>
            <a:r>
              <a:rPr lang="en-US" sz="2800" dirty="0">
                <a:latin typeface="HelveticaNeueLT Pro 55 Roman" panose="020B0604020202020204" pitchFamily="34" charset="0"/>
              </a:rPr>
              <a:t>• Includes information on cost, data, taxes, rental fees, speed, etc. </a:t>
            </a:r>
          </a:p>
          <a:p>
            <a:endParaRPr lang="en-US" sz="2800" dirty="0">
              <a:latin typeface="HelveticaNeueLT Pro 55 Roman" panose="020B0604020202020204" pitchFamily="34" charset="0"/>
            </a:endParaRPr>
          </a:p>
          <a:p>
            <a:r>
              <a:rPr lang="en-US" sz="2800" dirty="0">
                <a:latin typeface="HelveticaNeueLT Pro 55 Roman" panose="020B0604020202020204" pitchFamily="34" charset="0"/>
              </a:rPr>
              <a:t>• In-line with the FCC’s 2016 Public Notice that was never implemented </a:t>
            </a:r>
          </a:p>
        </p:txBody>
      </p:sp>
    </p:spTree>
    <p:extLst>
      <p:ext uri="{BB962C8B-B14F-4D97-AF65-F5344CB8AC3E}">
        <p14:creationId xmlns:p14="http://schemas.microsoft.com/office/powerpoint/2010/main" val="382295000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495800" y="415553"/>
            <a:ext cx="2971800" cy="476486"/>
          </a:xfrm>
          <a:prstGeom prst="parallelogram">
            <a:avLst>
              <a:gd name="adj" fmla="val 48158"/>
            </a:avLst>
          </a:prstGeom>
          <a:solidFill>
            <a:srgbClr val="B0002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sym typeface="Calibri"/>
            </a:endParaRPr>
          </a:p>
        </p:txBody>
      </p:sp>
      <p:sp>
        <p:nvSpPr>
          <p:cNvPr id="3" name="Text Placeholder 2"/>
          <p:cNvSpPr>
            <a:spLocks noGrp="1"/>
          </p:cNvSpPr>
          <p:nvPr>
            <p:ph type="body" sz="quarter" idx="11"/>
          </p:nvPr>
        </p:nvSpPr>
        <p:spPr>
          <a:xfrm>
            <a:off x="86833" y="228600"/>
            <a:ext cx="10504967" cy="987428"/>
          </a:xfrm>
        </p:spPr>
        <p:txBody>
          <a:bodyPr anchor="ctr" anchorCtr="0">
            <a:normAutofit fontScale="85000" lnSpcReduction="10000"/>
          </a:bodyPr>
          <a:lstStyle/>
          <a:p>
            <a:r>
              <a:rPr lang="en-US" sz="4000" dirty="0"/>
              <a:t>Leelanau/Point/Cherryland EC/Wolverine Power</a:t>
            </a:r>
            <a:endParaRPr lang="en-US" sz="4000" dirty="0">
              <a:latin typeface="HelveticaNeueLT Pro 55 Roman" panose="020B0604020202020204" pitchFamily="34" charset="0"/>
            </a:endParaRPr>
          </a:p>
        </p:txBody>
      </p:sp>
      <p:sp>
        <p:nvSpPr>
          <p:cNvPr id="4" name="Text Placeholder 3"/>
          <p:cNvSpPr>
            <a:spLocks noGrp="1"/>
          </p:cNvSpPr>
          <p:nvPr>
            <p:ph type="body" sz="quarter" idx="12"/>
          </p:nvPr>
        </p:nvSpPr>
        <p:spPr>
          <a:xfrm>
            <a:off x="86833" y="1371967"/>
            <a:ext cx="12115800" cy="5486033"/>
          </a:xfrm>
        </p:spPr>
        <p:txBody>
          <a:bodyPr>
            <a:normAutofit/>
          </a:bodyPr>
          <a:lstStyle/>
          <a:p>
            <a:pPr>
              <a:spcBef>
                <a:spcPts val="1200"/>
              </a:spcBef>
              <a:spcAft>
                <a:spcPts val="1200"/>
              </a:spcAft>
            </a:pPr>
            <a:endParaRPr kumimoji="0" lang="en-US" sz="2200" b="1" i="0" u="none" strike="noStrike" kern="1200" cap="none" spc="0" normalizeH="0" baseline="0" noProof="0" dirty="0">
              <a:ln>
                <a:noFill/>
              </a:ln>
              <a:effectLst/>
              <a:uLnTx/>
              <a:uFillTx/>
              <a:latin typeface="HelveticaNeueLT Pro 55 Roman" panose="020B0604020202020204" pitchFamily="34" charset="0"/>
            </a:endParaRPr>
          </a:p>
          <a:p>
            <a:pPr algn="l" fontAlgn="base"/>
            <a:r>
              <a:rPr kumimoji="0" lang="en-US" sz="2200" b="1" i="0" u="none" strike="noStrike" kern="1200" cap="none" spc="0" normalizeH="0" baseline="0" noProof="0" dirty="0">
                <a:ln>
                  <a:noFill/>
                </a:ln>
                <a:effectLst/>
                <a:uLnTx/>
                <a:uFillTx/>
                <a:latin typeface="HelveticaNeueLT Pro 55 Roman" panose="020B0604020202020204" pitchFamily="34" charset="0"/>
              </a:rPr>
              <a:t>	</a:t>
            </a:r>
            <a:endParaRPr lang="en-US" sz="2200" b="1" i="0" dirty="0">
              <a:effectLst/>
              <a:latin typeface="HelveticaNeueLT Pro 55 Roman" panose="020B0604020202020204" pitchFamily="34" charset="0"/>
            </a:endParaRPr>
          </a:p>
          <a:p>
            <a:pPr marR="0" lvl="0" algn="l" defTabSz="914400" rtl="0" eaLnBrk="1" fontAlgn="auto" latinLnBrk="0" hangingPunct="1">
              <a:lnSpc>
                <a:spcPct val="100000"/>
              </a:lnSpc>
              <a:spcBef>
                <a:spcPts val="1200"/>
              </a:spcBef>
              <a:spcAft>
                <a:spcPts val="1200"/>
              </a:spcAft>
              <a:buClrTx/>
              <a:buSzTx/>
              <a:tabLst/>
              <a:defRPr/>
            </a:pPr>
            <a:endParaRPr lang="en-US" sz="1400" b="1" dirty="0">
              <a:latin typeface="HelveticaNeueLT Pro 55 Roman" panose="020B0604020202020204" pitchFamily="34"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4200" y="96998"/>
            <a:ext cx="1305619" cy="1088016"/>
          </a:xfrm>
          <a:prstGeom prst="rect">
            <a:avLst/>
          </a:prstGeom>
        </p:spPr>
      </p:pic>
      <p:pic>
        <p:nvPicPr>
          <p:cNvPr id="2" name="Picture 1">
            <a:extLst>
              <a:ext uri="{FF2B5EF4-FFF2-40B4-BE49-F238E27FC236}">
                <a16:creationId xmlns:a16="http://schemas.microsoft.com/office/drawing/2014/main" id="{BB360E85-2ADE-4076-A1B3-1F047C0555FC}"/>
              </a:ext>
            </a:extLst>
          </p:cNvPr>
          <p:cNvPicPr>
            <a:picLocks noChangeAspect="1"/>
          </p:cNvPicPr>
          <p:nvPr/>
        </p:nvPicPr>
        <p:blipFill>
          <a:blip r:embed="rId3"/>
          <a:stretch>
            <a:fillRect/>
          </a:stretch>
        </p:blipFill>
        <p:spPr>
          <a:xfrm>
            <a:off x="3810702" y="1327466"/>
            <a:ext cx="8309705" cy="5464016"/>
          </a:xfrm>
          <a:prstGeom prst="rect">
            <a:avLst/>
          </a:prstGeom>
        </p:spPr>
      </p:pic>
      <p:sp>
        <p:nvSpPr>
          <p:cNvPr id="9" name="TextBox 8">
            <a:extLst>
              <a:ext uri="{FF2B5EF4-FFF2-40B4-BE49-F238E27FC236}">
                <a16:creationId xmlns:a16="http://schemas.microsoft.com/office/drawing/2014/main" id="{6861D877-88F7-4A4C-818E-A4D530390519}"/>
              </a:ext>
            </a:extLst>
          </p:cNvPr>
          <p:cNvSpPr txBox="1"/>
          <p:nvPr/>
        </p:nvSpPr>
        <p:spPr>
          <a:xfrm>
            <a:off x="71593" y="1278854"/>
            <a:ext cx="3656883" cy="5743432"/>
          </a:xfrm>
          <a:prstGeom prst="rect">
            <a:avLst/>
          </a:prstGeom>
          <a:noFill/>
        </p:spPr>
        <p:txBody>
          <a:bodyPr wrap="square">
            <a:spAutoFit/>
          </a:bodyPr>
          <a:lstStyle/>
          <a:p>
            <a:pPr marL="0" marR="0" lvl="0" indent="0" algn="l" defTabSz="1088473" rtl="0" eaLnBrk="1" fontAlgn="auto" latinLnBrk="0" hangingPunct="0">
              <a:lnSpc>
                <a:spcPct val="110000"/>
              </a:lnSpc>
              <a:spcBef>
                <a:spcPts val="0"/>
              </a:spcBef>
              <a:spcAft>
                <a:spcPts val="0"/>
              </a:spcAft>
              <a:buClrTx/>
              <a:buSzTx/>
              <a:buFontTx/>
              <a:buNone/>
              <a:tabLst/>
              <a:defRPr/>
            </a:pPr>
            <a:r>
              <a:rPr kumimoji="0" lang="en-US" sz="2000" b="0" i="0" u="none" strike="noStrike" kern="0" cap="none" spc="87" normalizeH="0" baseline="0" noProof="0" dirty="0">
                <a:ln>
                  <a:noFill/>
                </a:ln>
                <a:solidFill>
                  <a:srgbClr val="535353">
                    <a:lumMod val="75000"/>
                  </a:srgbClr>
                </a:solidFill>
                <a:effectLst/>
                <a:uLnTx/>
                <a:uFillTx/>
                <a:latin typeface="Helvetica Neue"/>
                <a:cs typeface="Calibri"/>
                <a:sym typeface="Helvetica Neue"/>
              </a:rPr>
              <a:t>Leelanau County determined through community engagements that 75% of ARPA </a:t>
            </a:r>
            <a:r>
              <a:rPr lang="en-US" sz="2000" kern="0" spc="87" dirty="0">
                <a:solidFill>
                  <a:srgbClr val="535353">
                    <a:lumMod val="75000"/>
                  </a:srgbClr>
                </a:solidFill>
                <a:latin typeface="Helvetica Neue"/>
                <a:cs typeface="Calibri"/>
                <a:sym typeface="Helvetica Neue"/>
              </a:rPr>
              <a:t>Funds were to be used for broadband- $3.2 million with another $1.8 million coming from other local sources for a total contribution of $5 million of the </a:t>
            </a:r>
            <a:r>
              <a:rPr kumimoji="0" lang="en-US" sz="2000" b="0" i="0" u="none" strike="noStrike" kern="0" cap="none" spc="87" normalizeH="0" baseline="0" noProof="0" dirty="0">
                <a:ln>
                  <a:noFill/>
                </a:ln>
                <a:solidFill>
                  <a:srgbClr val="535353">
                    <a:lumMod val="75000"/>
                  </a:srgbClr>
                </a:solidFill>
                <a:effectLst/>
                <a:uLnTx/>
                <a:uFillTx/>
                <a:latin typeface="Helvetica Neue"/>
                <a:cs typeface="Calibri"/>
                <a:sym typeface="Helvetica Neue"/>
              </a:rPr>
              <a:t>$17.5 million project which will bring gigabit level service to around 10,000 locations of which 5,100 location have no or little service.</a:t>
            </a:r>
          </a:p>
          <a:p>
            <a:pPr marL="0" marR="0" lvl="0" indent="0" algn="l" defTabSz="1088473" rtl="0" eaLnBrk="1" fontAlgn="auto" latinLnBrk="0" hangingPunct="0">
              <a:lnSpc>
                <a:spcPct val="110000"/>
              </a:lnSpc>
              <a:spcBef>
                <a:spcPts val="0"/>
              </a:spcBef>
              <a:spcAft>
                <a:spcPts val="0"/>
              </a:spcAft>
              <a:buClrTx/>
              <a:buSzTx/>
              <a:buFontTx/>
              <a:buNone/>
              <a:tabLst/>
              <a:defRPr/>
            </a:pPr>
            <a:endParaRPr kumimoji="0" lang="en-US" sz="1500" b="0" i="0" u="none" strike="noStrike" kern="0" cap="none" spc="87" normalizeH="0" baseline="0" noProof="0" dirty="0">
              <a:ln>
                <a:noFill/>
              </a:ln>
              <a:solidFill>
                <a:srgbClr val="535353">
                  <a:lumMod val="75000"/>
                </a:srgbClr>
              </a:solidFill>
              <a:effectLst/>
              <a:uLnTx/>
              <a:uFillTx/>
              <a:latin typeface="Helvetica Neue"/>
              <a:cs typeface="Calibri"/>
              <a:sym typeface="Helvetica Neue"/>
            </a:endParaRPr>
          </a:p>
        </p:txBody>
      </p:sp>
    </p:spTree>
    <p:extLst>
      <p:ext uri="{BB962C8B-B14F-4D97-AF65-F5344CB8AC3E}">
        <p14:creationId xmlns:p14="http://schemas.microsoft.com/office/powerpoint/2010/main" val="105223524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21"/>
          <p:cNvGrpSpPr/>
          <p:nvPr/>
        </p:nvGrpSpPr>
        <p:grpSpPr>
          <a:xfrm>
            <a:off x="-3" y="1"/>
            <a:ext cx="12192007" cy="1323193"/>
            <a:chOff x="2687" y="0"/>
            <a:chExt cx="9144003" cy="1323193"/>
          </a:xfrm>
        </p:grpSpPr>
        <p:sp>
          <p:nvSpPr>
            <p:cNvPr id="118" name="Rectangle 3"/>
            <p:cNvSpPr/>
            <p:nvPr/>
          </p:nvSpPr>
          <p:spPr>
            <a:xfrm>
              <a:off x="2687" y="1"/>
              <a:ext cx="5029202" cy="1323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780" y="21600"/>
                  </a:lnTo>
                  <a:lnTo>
                    <a:pt x="0" y="21600"/>
                  </a:lnTo>
                  <a:lnTo>
                    <a:pt x="0" y="0"/>
                  </a:lnTo>
                  <a:close/>
                </a:path>
              </a:pathLst>
            </a:custGeom>
            <a:solidFill>
              <a:srgbClr val="AC101C"/>
            </a:solidFill>
            <a:ln w="12700" cap="flat">
              <a:noFill/>
              <a:miter lim="400000"/>
            </a:ln>
            <a:effectLst/>
          </p:spPr>
          <p:txBody>
            <a:bodyPr wrap="square" lIns="38099" tIns="38099" rIns="38099" bIns="38099" numCol="1" anchor="ctr">
              <a:noAutofit/>
            </a:bodyPr>
            <a:lstStyle/>
            <a:p>
              <a:pPr algn="ctr" defTabSz="1088473" hangingPunct="0">
                <a:defRPr sz="1800" spc="0">
                  <a:solidFill>
                    <a:srgbClr val="FFFFFF"/>
                  </a:solidFill>
                  <a:latin typeface="+mn-lt"/>
                  <a:ea typeface="+mn-ea"/>
                  <a:cs typeface="+mn-cs"/>
                  <a:sym typeface="Calibri"/>
                </a:defRPr>
              </a:pPr>
              <a:endParaRPr sz="1500" kern="0" dirty="0">
                <a:solidFill>
                  <a:srgbClr val="FFFFFF"/>
                </a:solidFill>
                <a:latin typeface="Calibri"/>
                <a:cs typeface="Calibri"/>
                <a:sym typeface="Calibri"/>
              </a:endParaRPr>
            </a:p>
          </p:txBody>
        </p:sp>
        <p:sp>
          <p:nvSpPr>
            <p:cNvPr id="119" name="Rectangle 5"/>
            <p:cNvSpPr/>
            <p:nvPr/>
          </p:nvSpPr>
          <p:spPr>
            <a:xfrm>
              <a:off x="4370294" y="0"/>
              <a:ext cx="4776396" cy="1323192"/>
            </a:xfrm>
            <a:custGeom>
              <a:avLst/>
              <a:gdLst/>
              <a:ahLst/>
              <a:cxnLst>
                <a:cxn ang="0">
                  <a:pos x="wd2" y="hd2"/>
                </a:cxn>
                <a:cxn ang="5400000">
                  <a:pos x="wd2" y="hd2"/>
                </a:cxn>
                <a:cxn ang="10800000">
                  <a:pos x="wd2" y="hd2"/>
                </a:cxn>
                <a:cxn ang="16200000">
                  <a:pos x="wd2" y="hd2"/>
                </a:cxn>
              </a:cxnLst>
              <a:rect l="0" t="0" r="r" b="b"/>
              <a:pathLst>
                <a:path w="21600" h="21600" extrusionOk="0">
                  <a:moveTo>
                    <a:pt x="2870" y="0"/>
                  </a:moveTo>
                  <a:lnTo>
                    <a:pt x="21600" y="0"/>
                  </a:lnTo>
                  <a:lnTo>
                    <a:pt x="21600" y="21600"/>
                  </a:lnTo>
                  <a:lnTo>
                    <a:pt x="0" y="21600"/>
                  </a:lnTo>
                  <a:lnTo>
                    <a:pt x="2870" y="0"/>
                  </a:lnTo>
                  <a:close/>
                </a:path>
              </a:pathLst>
            </a:custGeom>
            <a:solidFill>
              <a:srgbClr val="ED1C2C"/>
            </a:solidFill>
            <a:ln w="12700" cap="flat">
              <a:noFill/>
              <a:miter lim="400000"/>
            </a:ln>
            <a:effectLst/>
          </p:spPr>
          <p:txBody>
            <a:bodyPr wrap="square" lIns="38099" tIns="38099" rIns="38099" bIns="38099" numCol="1" anchor="ctr">
              <a:noAutofit/>
            </a:bodyPr>
            <a:lstStyle/>
            <a:p>
              <a:pPr algn="ctr" defTabSz="1088473" hangingPunct="0">
                <a:defRPr sz="1800" spc="0">
                  <a:solidFill>
                    <a:srgbClr val="FFFFFF"/>
                  </a:solidFill>
                  <a:latin typeface="+mn-lt"/>
                  <a:ea typeface="+mn-ea"/>
                  <a:cs typeface="+mn-cs"/>
                  <a:sym typeface="Calibri"/>
                </a:defRPr>
              </a:pPr>
              <a:endParaRPr sz="1500" kern="0" dirty="0">
                <a:solidFill>
                  <a:srgbClr val="FFFFFF"/>
                </a:solidFill>
                <a:latin typeface="Calibri"/>
                <a:cs typeface="Calibri"/>
                <a:sym typeface="Calibri"/>
              </a:endParaRPr>
            </a:p>
          </p:txBody>
        </p:sp>
      </p:grpSp>
      <p:pic>
        <p:nvPicPr>
          <p:cNvPr id="122" name="Picture 14" descr="Picture 14"/>
          <p:cNvPicPr>
            <a:picLocks noChangeAspect="1"/>
          </p:cNvPicPr>
          <p:nvPr/>
        </p:nvPicPr>
        <p:blipFill>
          <a:blip r:embed="rId2"/>
          <a:stretch>
            <a:fillRect/>
          </a:stretch>
        </p:blipFill>
        <p:spPr>
          <a:xfrm>
            <a:off x="11089728" y="307931"/>
            <a:ext cx="530773" cy="652190"/>
          </a:xfrm>
          <a:prstGeom prst="rect">
            <a:avLst/>
          </a:prstGeom>
          <a:ln w="12700">
            <a:miter lim="400000"/>
          </a:ln>
        </p:spPr>
      </p:pic>
      <p:sp>
        <p:nvSpPr>
          <p:cNvPr id="138" name="TextBox 15"/>
          <p:cNvSpPr txBox="1"/>
          <p:nvPr/>
        </p:nvSpPr>
        <p:spPr>
          <a:xfrm>
            <a:off x="1122768" y="438977"/>
            <a:ext cx="9683598" cy="43544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400" b="1" spc="350">
                <a:solidFill>
                  <a:srgbClr val="FFFFFF"/>
                </a:solidFill>
              </a:defRPr>
            </a:lvl1pPr>
          </a:lstStyle>
          <a:p>
            <a:pPr algn="ctr" defTabSz="1088473" hangingPunct="0">
              <a:lnSpc>
                <a:spcPct val="110000"/>
              </a:lnSpc>
            </a:pPr>
            <a:r>
              <a:rPr lang="en-US" sz="2667" kern="0" spc="292" dirty="0">
                <a:latin typeface="Axiforma Book" panose="00000400000000000000" pitchFamily="50" charset="0"/>
                <a:sym typeface="Helvetica Neue"/>
              </a:rPr>
              <a:t>Leelanau County Project </a:t>
            </a:r>
            <a:endParaRPr sz="2667" kern="0" spc="292" dirty="0">
              <a:latin typeface="Axiforma Book" panose="00000400000000000000" pitchFamily="50" charset="0"/>
              <a:sym typeface="Helvetica Neue"/>
            </a:endParaRPr>
          </a:p>
        </p:txBody>
      </p:sp>
      <p:sp>
        <p:nvSpPr>
          <p:cNvPr id="12" name="TextBox 16">
            <a:extLst>
              <a:ext uri="{FF2B5EF4-FFF2-40B4-BE49-F238E27FC236}">
                <a16:creationId xmlns:a16="http://schemas.microsoft.com/office/drawing/2014/main" id="{F966A71E-DDD1-4BE4-AC67-2B6AD5510F10}"/>
              </a:ext>
            </a:extLst>
          </p:cNvPr>
          <p:cNvSpPr txBox="1"/>
          <p:nvPr/>
        </p:nvSpPr>
        <p:spPr>
          <a:xfrm>
            <a:off x="152400" y="1524000"/>
            <a:ext cx="11658600" cy="4953549"/>
          </a:xfrm>
          <a:prstGeom prst="rect">
            <a:avLst/>
          </a:prstGeom>
          <a:ln w="12700">
            <a:miter lim="400000"/>
          </a:ln>
          <a:extLst>
            <a:ext uri="{C572A759-6A51-4108-AA02-DFA0A04FC94B}">
              <ma14:wrappingTextBoxFlag xmlns:ma14="http://schemas.microsoft.com/office/mac/drawingml/2011/main" xmlns="" val="1"/>
            </a:ext>
          </a:extLst>
        </p:spPr>
        <p:txBody>
          <a:bodyPr wrap="square" lIns="54425" tIns="54426" rIns="54425" bIns="54426">
            <a:spAutoFit/>
          </a:bodyPr>
          <a:lstStyle>
            <a:lvl1pPr>
              <a:defRPr sz="1300" b="1" spc="104">
                <a:solidFill>
                  <a:srgbClr val="ED1C2C"/>
                </a:solidFill>
              </a:defRPr>
            </a:lvl1pPr>
          </a:lstStyle>
          <a:p>
            <a:pPr marL="342900" indent="-342900" defTabSz="1088473" hangingPunct="0">
              <a:lnSpc>
                <a:spcPct val="110000"/>
              </a:lnSpc>
              <a:buAutoNum type="arabicPeriod"/>
            </a:pPr>
            <a:r>
              <a:rPr lang="en-US" sz="2400" kern="0" spc="87" dirty="0">
                <a:solidFill>
                  <a:schemeClr val="tx1"/>
                </a:solidFill>
                <a:latin typeface="Helvetica Neue"/>
                <a:sym typeface="Helvetica Neue"/>
              </a:rPr>
              <a:t>Broadband team created and a Technology Plan developed for the county. The community leaders developed a relationship with service providers, creating a stronger understanding of the issues surrounding the expansion of broadband in the county.</a:t>
            </a:r>
          </a:p>
          <a:p>
            <a:pPr marL="342900" indent="-342900" defTabSz="1088473" hangingPunct="0">
              <a:lnSpc>
                <a:spcPct val="110000"/>
              </a:lnSpc>
              <a:buAutoNum type="arabicPeriod"/>
            </a:pPr>
            <a:r>
              <a:rPr lang="en-US" sz="2400" kern="0" spc="87" dirty="0">
                <a:solidFill>
                  <a:schemeClr val="tx1"/>
                </a:solidFill>
                <a:latin typeface="Helvetica Neue"/>
                <a:sym typeface="Helvetica Neue"/>
              </a:rPr>
              <a:t>Hired a consultant to map unserved and created a broadband expansion plan</a:t>
            </a:r>
          </a:p>
          <a:p>
            <a:pPr marL="342900" indent="-342900" defTabSz="1088473" hangingPunct="0">
              <a:lnSpc>
                <a:spcPct val="110000"/>
              </a:lnSpc>
              <a:buAutoNum type="arabicPeriod"/>
            </a:pPr>
            <a:r>
              <a:rPr lang="en-US" sz="2400" kern="0" spc="87" dirty="0">
                <a:solidFill>
                  <a:schemeClr val="tx1"/>
                </a:solidFill>
                <a:latin typeface="Helvetica Neue"/>
                <a:sym typeface="Helvetica Neue"/>
              </a:rPr>
              <a:t>Signed NDAs with potential providers and discuss various options</a:t>
            </a:r>
          </a:p>
          <a:p>
            <a:pPr marL="342900" indent="-342900" defTabSz="1088473" hangingPunct="0">
              <a:lnSpc>
                <a:spcPct val="110000"/>
              </a:lnSpc>
              <a:buAutoNum type="arabicPeriod"/>
            </a:pPr>
            <a:r>
              <a:rPr lang="en-US" sz="2400" kern="0" spc="87" dirty="0">
                <a:solidFill>
                  <a:schemeClr val="tx1"/>
                </a:solidFill>
                <a:latin typeface="Helvetica Neue"/>
                <a:sym typeface="Helvetica Neue"/>
              </a:rPr>
              <a:t>Worked in conjunction with the Coops who would be supplying infrastructure and middle-mile</a:t>
            </a:r>
          </a:p>
          <a:p>
            <a:pPr marL="342900" indent="-342900" defTabSz="1088473" hangingPunct="0">
              <a:lnSpc>
                <a:spcPct val="110000"/>
              </a:lnSpc>
              <a:buAutoNum type="arabicPeriod"/>
            </a:pPr>
            <a:r>
              <a:rPr lang="en-US" sz="2400" kern="0" spc="87" dirty="0">
                <a:solidFill>
                  <a:schemeClr val="tx1"/>
                </a:solidFill>
                <a:latin typeface="Helvetica Neue"/>
                <a:sym typeface="Helvetica Neue"/>
              </a:rPr>
              <a:t>Selected best option via negotiation and developed a MOU for first phase to bring fiber to over 5,100 unserved </a:t>
            </a:r>
          </a:p>
          <a:p>
            <a:pPr marL="342900" indent="-342900" defTabSz="1088473" hangingPunct="0">
              <a:lnSpc>
                <a:spcPct val="110000"/>
              </a:lnSpc>
              <a:buAutoNum type="arabicPeriod"/>
            </a:pPr>
            <a:r>
              <a:rPr lang="en-US" sz="2400" kern="0" spc="87" dirty="0">
                <a:solidFill>
                  <a:schemeClr val="tx1"/>
                </a:solidFill>
                <a:latin typeface="Helvetica Neue"/>
                <a:sym typeface="Helvetica Neue"/>
              </a:rPr>
              <a:t>Signing a contract that allows use of $3.2 million ARPA funds</a:t>
            </a:r>
            <a:endParaRPr sz="2400" kern="0" spc="87" dirty="0">
              <a:solidFill>
                <a:schemeClr val="tx1"/>
              </a:solidFill>
              <a:latin typeface="Helvetica Neue"/>
              <a:sym typeface="Helvetica Neue"/>
            </a:endParaRPr>
          </a:p>
        </p:txBody>
      </p:sp>
      <p:pic>
        <p:nvPicPr>
          <p:cNvPr id="2" name="Picture 1">
            <a:extLst>
              <a:ext uri="{FF2B5EF4-FFF2-40B4-BE49-F238E27FC236}">
                <a16:creationId xmlns:a16="http://schemas.microsoft.com/office/drawing/2014/main" id="{E5D5034D-B705-47BB-8715-6580BF7FF6F0}"/>
              </a:ext>
            </a:extLst>
          </p:cNvPr>
          <p:cNvPicPr>
            <a:picLocks noChangeAspect="1"/>
          </p:cNvPicPr>
          <p:nvPr/>
        </p:nvPicPr>
        <p:blipFill>
          <a:blip r:embed="rId3"/>
          <a:stretch>
            <a:fillRect/>
          </a:stretch>
        </p:blipFill>
        <p:spPr>
          <a:xfrm>
            <a:off x="10624480" y="114106"/>
            <a:ext cx="1304657" cy="1085182"/>
          </a:xfrm>
          <a:prstGeom prst="rect">
            <a:avLst/>
          </a:prstGeom>
        </p:spPr>
      </p:pic>
    </p:spTree>
    <p:extLst>
      <p:ext uri="{BB962C8B-B14F-4D97-AF65-F5344CB8AC3E}">
        <p14:creationId xmlns:p14="http://schemas.microsoft.com/office/powerpoint/2010/main" val="105463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495800" y="415553"/>
            <a:ext cx="2971800" cy="476486"/>
          </a:xfrm>
          <a:prstGeom prst="parallelogram">
            <a:avLst>
              <a:gd name="adj" fmla="val 48158"/>
            </a:avLst>
          </a:prstGeom>
          <a:solidFill>
            <a:srgbClr val="B0002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dirty="0">
              <a:solidFill>
                <a:srgbClr val="000000"/>
              </a:solidFill>
              <a:sym typeface="Calibri"/>
            </a:endParaRPr>
          </a:p>
        </p:txBody>
      </p:sp>
      <p:sp>
        <p:nvSpPr>
          <p:cNvPr id="3" name="Text Placeholder 2"/>
          <p:cNvSpPr>
            <a:spLocks noGrp="1"/>
          </p:cNvSpPr>
          <p:nvPr>
            <p:ph type="body" sz="quarter" idx="11"/>
          </p:nvPr>
        </p:nvSpPr>
        <p:spPr>
          <a:xfrm>
            <a:off x="457200" y="228600"/>
            <a:ext cx="9144000" cy="987428"/>
          </a:xfrm>
        </p:spPr>
        <p:txBody>
          <a:bodyPr anchor="ctr" anchorCtr="0">
            <a:normAutofit/>
          </a:bodyPr>
          <a:lstStyle/>
          <a:p>
            <a:r>
              <a:rPr lang="en-US" sz="2800" dirty="0">
                <a:latin typeface="HelveticaNeueLT Pro 55 Roman" panose="020B0604020202020204" pitchFamily="34" charset="0"/>
              </a:rPr>
              <a:t>Connecting Michigan Taskforce (CMIT)</a:t>
            </a:r>
          </a:p>
        </p:txBody>
      </p:sp>
      <p:sp>
        <p:nvSpPr>
          <p:cNvPr id="4" name="Text Placeholder 3"/>
          <p:cNvSpPr>
            <a:spLocks noGrp="1"/>
          </p:cNvSpPr>
          <p:nvPr>
            <p:ph type="body" sz="quarter" idx="12"/>
          </p:nvPr>
        </p:nvSpPr>
        <p:spPr>
          <a:xfrm>
            <a:off x="76200" y="1315436"/>
            <a:ext cx="12115800" cy="5187850"/>
          </a:xfrm>
        </p:spPr>
        <p:txBody>
          <a:bodyPr>
            <a:normAutofit/>
          </a:bodyPr>
          <a:lstStyle/>
          <a:p>
            <a:pPr>
              <a:spcBef>
                <a:spcPts val="1200"/>
              </a:spcBef>
              <a:spcAft>
                <a:spcPts val="1200"/>
              </a:spcAft>
            </a:pPr>
            <a:r>
              <a:rPr lang="en-US" sz="2400" b="1" dirty="0">
                <a:latin typeface="HelveticaNeueLT Pro 55 Roman" panose="020B0604020202020204" pitchFamily="34" charset="0"/>
              </a:rPr>
              <a:t>Better coordinate broadband activity among state agencies; </a:t>
            </a:r>
          </a:p>
          <a:p>
            <a:pPr>
              <a:spcBef>
                <a:spcPts val="1200"/>
              </a:spcBef>
              <a:spcAft>
                <a:spcPts val="1200"/>
              </a:spcAft>
            </a:pPr>
            <a:r>
              <a:rPr lang="en-US" sz="2400" b="1" dirty="0">
                <a:latin typeface="HelveticaNeueLT Pro 55 Roman" panose="020B0604020202020204" pitchFamily="34" charset="0"/>
              </a:rPr>
              <a:t>Collectively advocate for Michigan broadband at the federal level; and </a:t>
            </a:r>
          </a:p>
          <a:p>
            <a:pPr>
              <a:spcBef>
                <a:spcPts val="1200"/>
              </a:spcBef>
              <a:spcAft>
                <a:spcPts val="1200"/>
              </a:spcAft>
            </a:pPr>
            <a:r>
              <a:rPr lang="en-US" sz="2400" b="1" dirty="0">
                <a:latin typeface="HelveticaNeueLT Pro 55 Roman" panose="020B0604020202020204" pitchFamily="34" charset="0"/>
              </a:rPr>
              <a:t>Review plans and recommendations to improve Michigan’s broadband ecosystem</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4200" y="96998"/>
            <a:ext cx="1305619" cy="1088016"/>
          </a:xfrm>
          <a:prstGeom prst="rect">
            <a:avLst/>
          </a:prstGeom>
        </p:spPr>
      </p:pic>
      <p:grpSp>
        <p:nvGrpSpPr>
          <p:cNvPr id="39" name="Group 38">
            <a:extLst>
              <a:ext uri="{FF2B5EF4-FFF2-40B4-BE49-F238E27FC236}">
                <a16:creationId xmlns:a16="http://schemas.microsoft.com/office/drawing/2014/main" id="{0B7D1AB4-F897-4572-93E9-5A9733FEA858}"/>
              </a:ext>
            </a:extLst>
          </p:cNvPr>
          <p:cNvGrpSpPr>
            <a:grpSpLocks/>
          </p:cNvGrpSpPr>
          <p:nvPr/>
        </p:nvGrpSpPr>
        <p:grpSpPr>
          <a:xfrm>
            <a:off x="1143000" y="3048000"/>
            <a:ext cx="9419190" cy="3657600"/>
            <a:chOff x="315998" y="2005653"/>
            <a:chExt cx="8948658" cy="4003518"/>
          </a:xfrm>
        </p:grpSpPr>
        <p:grpSp>
          <p:nvGrpSpPr>
            <p:cNvPr id="6" name="Group 5">
              <a:extLst>
                <a:ext uri="{FF2B5EF4-FFF2-40B4-BE49-F238E27FC236}">
                  <a16:creationId xmlns:a16="http://schemas.microsoft.com/office/drawing/2014/main" id="{94AFDB97-3A20-4EAC-B3CA-734883DDBA9A}"/>
                </a:ext>
              </a:extLst>
            </p:cNvPr>
            <p:cNvGrpSpPr/>
            <p:nvPr/>
          </p:nvGrpSpPr>
          <p:grpSpPr>
            <a:xfrm>
              <a:off x="536375" y="3176055"/>
              <a:ext cx="2482696" cy="1749695"/>
              <a:chOff x="791358" y="1922741"/>
              <a:chExt cx="4548293" cy="3205437"/>
            </a:xfrm>
          </p:grpSpPr>
          <p:pic>
            <p:nvPicPr>
              <p:cNvPr id="9" name="Picture 8" descr="Library of Michigan Dispatch Newsletter: September, 2018">
                <a:extLst>
                  <a:ext uri="{FF2B5EF4-FFF2-40B4-BE49-F238E27FC236}">
                    <a16:creationId xmlns:a16="http://schemas.microsoft.com/office/drawing/2014/main" id="{19BBCA7F-A11C-4AD8-ACAE-E90715B0D1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906" y="1999158"/>
                <a:ext cx="1192230" cy="9776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michigan-department-of-education-logo-web-marketing - Ash D Harris and  Associates, LLC">
                <a:extLst>
                  <a:ext uri="{FF2B5EF4-FFF2-40B4-BE49-F238E27FC236}">
                    <a16:creationId xmlns:a16="http://schemas.microsoft.com/office/drawing/2014/main" id="{C86DBDF2-5E93-4F17-BDD6-567DC92529D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99" t="9812" r="10833" b="12680"/>
              <a:stretch/>
            </p:blipFill>
            <p:spPr bwMode="auto">
              <a:xfrm>
                <a:off x="3453361" y="3404424"/>
                <a:ext cx="1556634" cy="6586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Vries Nominates Himself For Permanent Director Of Michigan Technology,  Management And Budget - MITechNews">
                <a:extLst>
                  <a:ext uri="{FF2B5EF4-FFF2-40B4-BE49-F238E27FC236}">
                    <a16:creationId xmlns:a16="http://schemas.microsoft.com/office/drawing/2014/main" id="{CBCDA51D-054E-417E-B04E-6B2F8AD3C8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250" b="27250"/>
              <a:stretch/>
            </p:blipFill>
            <p:spPr bwMode="auto">
              <a:xfrm>
                <a:off x="3429504" y="1922741"/>
                <a:ext cx="1804497" cy="9113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he Michigan Public Service Commission's... - Michigan Licensing and  Regulatory Affairs | Facebook">
                <a:extLst>
                  <a:ext uri="{FF2B5EF4-FFF2-40B4-BE49-F238E27FC236}">
                    <a16:creationId xmlns:a16="http://schemas.microsoft.com/office/drawing/2014/main" id="{A6E0FE40-C0AB-48D7-91C4-BB2262DE56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9222" y="4366513"/>
                <a:ext cx="1898949" cy="7500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Michigan Department of Agriculture teams with restaurants to sell product -  Vegetable Growers News">
                <a:extLst>
                  <a:ext uri="{FF2B5EF4-FFF2-40B4-BE49-F238E27FC236}">
                    <a16:creationId xmlns:a16="http://schemas.microsoft.com/office/drawing/2014/main" id="{4F5A79BA-5B1D-477F-8BDC-24FDBCC613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501" y="2915663"/>
                <a:ext cx="1853616" cy="5122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4E479A4-E9C9-4810-A725-423C690DB9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8171" y="4023474"/>
                <a:ext cx="1853616" cy="6860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Michigan-Department-of-Health-and-Human-Services-logo - Syrtis Solutions">
                <a:extLst>
                  <a:ext uri="{FF2B5EF4-FFF2-40B4-BE49-F238E27FC236}">
                    <a16:creationId xmlns:a16="http://schemas.microsoft.com/office/drawing/2014/main" id="{AFB460C7-4D53-4CB3-97CA-E2FE867ADE0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5842" t="11933" r="26561" b="11054"/>
              <a:stretch/>
            </p:blipFill>
            <p:spPr bwMode="auto">
              <a:xfrm>
                <a:off x="2296700" y="1999158"/>
                <a:ext cx="997237" cy="10762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OVID-19 Announcement from the Michigan Department of Labor &amp; Economic  Opportunity - Byron Center Chamber of Commerce, MI">
                <a:extLst>
                  <a:ext uri="{FF2B5EF4-FFF2-40B4-BE49-F238E27FC236}">
                    <a16:creationId xmlns:a16="http://schemas.microsoft.com/office/drawing/2014/main" id="{227966AB-390E-4056-A53A-F4E8ACCD34E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1358" y="3522330"/>
                <a:ext cx="1924083" cy="9134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281C41D-E3B3-4FF8-9934-91EE030149D1}"/>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3593" b="23594"/>
              <a:stretch/>
            </p:blipFill>
            <p:spPr bwMode="auto">
              <a:xfrm>
                <a:off x="1462771" y="3108650"/>
                <a:ext cx="1898948" cy="5571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Michigan Infrastructure Council - Michigan Infrastructure Council">
                <a:extLst>
                  <a:ext uri="{FF2B5EF4-FFF2-40B4-BE49-F238E27FC236}">
                    <a16:creationId xmlns:a16="http://schemas.microsoft.com/office/drawing/2014/main" id="{7E2934CC-90A7-4017-BFC6-3E09D6F7DB45}"/>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5625" t="40063" r="26250" b="40079"/>
              <a:stretch/>
            </p:blipFill>
            <p:spPr bwMode="auto">
              <a:xfrm>
                <a:off x="3746380" y="4635075"/>
                <a:ext cx="1593271" cy="4931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40A88A93-1581-4C3A-BDF4-493281FC00CB}"/>
                </a:ext>
              </a:extLst>
            </p:cNvPr>
            <p:cNvGrpSpPr/>
            <p:nvPr/>
          </p:nvGrpSpPr>
          <p:grpSpPr>
            <a:xfrm>
              <a:off x="3955327" y="3416565"/>
              <a:ext cx="2865325" cy="1151192"/>
              <a:chOff x="5430777" y="2673337"/>
              <a:chExt cx="4479984" cy="1799908"/>
            </a:xfrm>
          </p:grpSpPr>
          <p:pic>
            <p:nvPicPr>
              <p:cNvPr id="20" name="Graphic 19" descr="Connections">
                <a:extLst>
                  <a:ext uri="{FF2B5EF4-FFF2-40B4-BE49-F238E27FC236}">
                    <a16:creationId xmlns:a16="http://schemas.microsoft.com/office/drawing/2014/main" id="{D296F9A6-0BE4-45A4-8470-980546404B8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30777" y="2673337"/>
                <a:ext cx="1716699" cy="1716699"/>
              </a:xfrm>
              <a:prstGeom prst="rect">
                <a:avLst/>
              </a:prstGeom>
            </p:spPr>
          </p:pic>
          <p:sp>
            <p:nvSpPr>
              <p:cNvPr id="21" name="TextBox 20">
                <a:extLst>
                  <a:ext uri="{FF2B5EF4-FFF2-40B4-BE49-F238E27FC236}">
                    <a16:creationId xmlns:a16="http://schemas.microsoft.com/office/drawing/2014/main" id="{AE5A7325-B204-4B04-BA1C-A52325CA99AB}"/>
                  </a:ext>
                </a:extLst>
              </p:cNvPr>
              <p:cNvSpPr txBox="1"/>
              <p:nvPr/>
            </p:nvSpPr>
            <p:spPr>
              <a:xfrm>
                <a:off x="7032315" y="2770499"/>
                <a:ext cx="2878446" cy="1702746"/>
              </a:xfrm>
              <a:prstGeom prst="rect">
                <a:avLst/>
              </a:prstGeom>
              <a:noFill/>
            </p:spPr>
            <p:txBody>
              <a:bodyPr wrap="square" rtlCol="0">
                <a:spAutoFit/>
              </a:bodyPr>
              <a:lstStyle/>
              <a:p>
                <a:r>
                  <a:rPr lang="en-US" sz="2000" b="1" dirty="0">
                    <a:ln>
                      <a:solidFill>
                        <a:schemeClr val="tx1">
                          <a:lumMod val="50000"/>
                          <a:lumOff val="50000"/>
                        </a:schemeClr>
                      </a:solidFill>
                    </a:ln>
                    <a:solidFill>
                      <a:srgbClr val="009A67"/>
                    </a:solidFill>
                    <a:latin typeface="Arial Black" panose="020B0A04020102020204" pitchFamily="34" charset="0"/>
                  </a:rPr>
                  <a:t>Connecting</a:t>
                </a:r>
              </a:p>
              <a:p>
                <a:r>
                  <a:rPr lang="en-US" sz="2000" b="1" dirty="0">
                    <a:ln>
                      <a:solidFill>
                        <a:schemeClr val="tx1">
                          <a:lumMod val="50000"/>
                          <a:lumOff val="50000"/>
                        </a:schemeClr>
                      </a:solidFill>
                    </a:ln>
                    <a:solidFill>
                      <a:srgbClr val="009A67"/>
                    </a:solidFill>
                    <a:latin typeface="Arial Black" panose="020B0A04020102020204" pitchFamily="34" charset="0"/>
                  </a:rPr>
                  <a:t>Michigan</a:t>
                </a:r>
              </a:p>
              <a:p>
                <a:r>
                  <a:rPr lang="en-US" sz="2000" b="1" dirty="0">
                    <a:ln>
                      <a:solidFill>
                        <a:schemeClr val="tx1">
                          <a:lumMod val="50000"/>
                          <a:lumOff val="50000"/>
                        </a:schemeClr>
                      </a:solidFill>
                    </a:ln>
                    <a:solidFill>
                      <a:srgbClr val="009A67"/>
                    </a:solidFill>
                    <a:latin typeface="Arial Black" panose="020B0A04020102020204" pitchFamily="34" charset="0"/>
                  </a:rPr>
                  <a:t>Taskforce</a:t>
                </a:r>
              </a:p>
            </p:txBody>
          </p:sp>
        </p:grpSp>
        <p:sp>
          <p:nvSpPr>
            <p:cNvPr id="22" name="Rectangle 21">
              <a:extLst>
                <a:ext uri="{FF2B5EF4-FFF2-40B4-BE49-F238E27FC236}">
                  <a16:creationId xmlns:a16="http://schemas.microsoft.com/office/drawing/2014/main" id="{DDEBF59B-4445-4428-98F3-EF43A57FAEF4}"/>
                </a:ext>
              </a:extLst>
            </p:cNvPr>
            <p:cNvSpPr/>
            <p:nvPr/>
          </p:nvSpPr>
          <p:spPr>
            <a:xfrm>
              <a:off x="6447403" y="5579599"/>
              <a:ext cx="1507143" cy="429572"/>
            </a:xfrm>
            <a:prstGeom prst="rect">
              <a:avLst/>
            </a:prstGeom>
            <a:solidFill>
              <a:srgbClr val="01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rPr>
                <a:t>Communities &amp;</a:t>
              </a:r>
            </a:p>
            <a:p>
              <a:pPr algn="ctr"/>
              <a:r>
                <a:rPr lang="en-US" sz="1400" dirty="0">
                  <a:latin typeface="Century Gothic" panose="020B0502020202020204" pitchFamily="34" charset="0"/>
                </a:rPr>
                <a:t>Institutions</a:t>
              </a:r>
            </a:p>
          </p:txBody>
        </p:sp>
        <p:sp>
          <p:nvSpPr>
            <p:cNvPr id="23" name="Rectangle 22">
              <a:extLst>
                <a:ext uri="{FF2B5EF4-FFF2-40B4-BE49-F238E27FC236}">
                  <a16:creationId xmlns:a16="http://schemas.microsoft.com/office/drawing/2014/main" id="{6615E437-914A-4739-92E5-B13C03B57784}"/>
                </a:ext>
              </a:extLst>
            </p:cNvPr>
            <p:cNvSpPr/>
            <p:nvPr/>
          </p:nvSpPr>
          <p:spPr>
            <a:xfrm>
              <a:off x="5900148" y="2005653"/>
              <a:ext cx="1750247" cy="553186"/>
            </a:xfrm>
            <a:prstGeom prst="rect">
              <a:avLst/>
            </a:prstGeom>
            <a:solidFill>
              <a:srgbClr val="01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rPr>
                <a:t>External Subject Matter Experts</a:t>
              </a:r>
            </a:p>
          </p:txBody>
        </p:sp>
        <p:sp>
          <p:nvSpPr>
            <p:cNvPr id="24" name="Rectangle 23">
              <a:extLst>
                <a:ext uri="{FF2B5EF4-FFF2-40B4-BE49-F238E27FC236}">
                  <a16:creationId xmlns:a16="http://schemas.microsoft.com/office/drawing/2014/main" id="{8C1C2BDF-FB79-4202-AEBC-7022081016A8}"/>
                </a:ext>
              </a:extLst>
            </p:cNvPr>
            <p:cNvSpPr/>
            <p:nvPr/>
          </p:nvSpPr>
          <p:spPr>
            <a:xfrm>
              <a:off x="7543800" y="3457720"/>
              <a:ext cx="1720856" cy="1015662"/>
            </a:xfrm>
            <a:prstGeom prst="rect">
              <a:avLst/>
            </a:prstGeom>
            <a:solidFill>
              <a:srgbClr val="01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State Broadband Strategy</a:t>
              </a:r>
            </a:p>
          </p:txBody>
        </p:sp>
        <p:cxnSp>
          <p:nvCxnSpPr>
            <p:cNvPr id="25" name="Connector: Elbow 24">
              <a:extLst>
                <a:ext uri="{FF2B5EF4-FFF2-40B4-BE49-F238E27FC236}">
                  <a16:creationId xmlns:a16="http://schemas.microsoft.com/office/drawing/2014/main" id="{1A552632-FBE1-4E9B-89DF-BF9243802D7A}"/>
                </a:ext>
              </a:extLst>
            </p:cNvPr>
            <p:cNvCxnSpPr>
              <a:cxnSpLocks/>
              <a:stCxn id="23" idx="1"/>
              <a:endCxn id="20" idx="0"/>
            </p:cNvCxnSpPr>
            <p:nvPr/>
          </p:nvCxnSpPr>
          <p:spPr>
            <a:xfrm rot="10800000" flipV="1">
              <a:off x="4504314" y="2282245"/>
              <a:ext cx="1395834" cy="1134319"/>
            </a:xfrm>
            <a:prstGeom prst="bentConnector2">
              <a:avLst/>
            </a:prstGeom>
            <a:ln w="28575">
              <a:solidFill>
                <a:srgbClr val="01246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B25DFDE2-84B0-46DA-B12D-FA425194D0AC}"/>
                </a:ext>
              </a:extLst>
            </p:cNvPr>
            <p:cNvCxnSpPr>
              <a:cxnSpLocks/>
              <a:stCxn id="22" idx="1"/>
              <a:endCxn id="20" idx="1"/>
            </p:cNvCxnSpPr>
            <p:nvPr/>
          </p:nvCxnSpPr>
          <p:spPr>
            <a:xfrm rot="10800000">
              <a:off x="3955327" y="3965553"/>
              <a:ext cx="2492076" cy="1828833"/>
            </a:xfrm>
            <a:prstGeom prst="bentConnector3">
              <a:avLst>
                <a:gd name="adj1" fmla="val 108172"/>
              </a:avLst>
            </a:prstGeom>
            <a:ln w="28575">
              <a:solidFill>
                <a:srgbClr val="01246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167EBB39-7D61-4168-882D-7C593B51BF06}"/>
                </a:ext>
              </a:extLst>
            </p:cNvPr>
            <p:cNvCxnSpPr>
              <a:cxnSpLocks/>
              <a:stCxn id="20" idx="2"/>
              <a:endCxn id="22" idx="0"/>
            </p:cNvCxnSpPr>
            <p:nvPr/>
          </p:nvCxnSpPr>
          <p:spPr>
            <a:xfrm rot="16200000" flipH="1">
              <a:off x="5320114" y="3698737"/>
              <a:ext cx="1065061" cy="2696661"/>
            </a:xfrm>
            <a:prstGeom prst="bentConnector3">
              <a:avLst>
                <a:gd name="adj1" fmla="val 31268"/>
              </a:avLst>
            </a:prstGeom>
            <a:ln w="28575">
              <a:solidFill>
                <a:srgbClr val="01246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7EA5FC3-556D-4331-81F4-5F1D622936CF}"/>
                </a:ext>
              </a:extLst>
            </p:cNvPr>
            <p:cNvCxnSpPr>
              <a:cxnSpLocks/>
              <a:stCxn id="21" idx="3"/>
            </p:cNvCxnSpPr>
            <p:nvPr/>
          </p:nvCxnSpPr>
          <p:spPr>
            <a:xfrm flipV="1">
              <a:off x="6820652" y="3986540"/>
              <a:ext cx="623352" cy="36694"/>
            </a:xfrm>
            <a:prstGeom prst="straightConnector1">
              <a:avLst/>
            </a:prstGeom>
            <a:ln w="76200">
              <a:solidFill>
                <a:srgbClr val="01246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FF6DFA3F-6E55-464B-BDAD-9EAE12855F50}"/>
                </a:ext>
              </a:extLst>
            </p:cNvPr>
            <p:cNvCxnSpPr>
              <a:cxnSpLocks/>
              <a:endCxn id="21" idx="0"/>
            </p:cNvCxnSpPr>
            <p:nvPr/>
          </p:nvCxnSpPr>
          <p:spPr>
            <a:xfrm>
              <a:off x="1104202" y="3011704"/>
              <a:ext cx="4795947" cy="467004"/>
            </a:xfrm>
            <a:prstGeom prst="bentConnector2">
              <a:avLst/>
            </a:prstGeom>
            <a:ln w="38100">
              <a:solidFill>
                <a:srgbClr val="E3323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2B68B6C6-266F-422E-B906-1BE825A62D69}"/>
                </a:ext>
              </a:extLst>
            </p:cNvPr>
            <p:cNvCxnSpPr>
              <a:stCxn id="12" idx="2"/>
              <a:endCxn id="21" idx="2"/>
            </p:cNvCxnSpPr>
            <p:nvPr/>
          </p:nvCxnSpPr>
          <p:spPr>
            <a:xfrm rot="5400000" flipH="1" flipV="1">
              <a:off x="3410165" y="2429415"/>
              <a:ext cx="351640" cy="4628326"/>
            </a:xfrm>
            <a:prstGeom prst="bentConnector3">
              <a:avLst>
                <a:gd name="adj1" fmla="val -69707"/>
              </a:avLst>
            </a:prstGeom>
            <a:ln w="38100">
              <a:solidFill>
                <a:srgbClr val="E3323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3C6512D-C221-4AE3-A15B-A945B279E781}"/>
                </a:ext>
              </a:extLst>
            </p:cNvPr>
            <p:cNvSpPr txBox="1"/>
            <p:nvPr/>
          </p:nvSpPr>
          <p:spPr>
            <a:xfrm>
              <a:off x="4754235" y="2144268"/>
              <a:ext cx="947695" cy="297013"/>
            </a:xfrm>
            <a:prstGeom prst="rect">
              <a:avLst/>
            </a:prstGeom>
            <a:solidFill>
              <a:schemeClr val="bg1"/>
            </a:solidFill>
          </p:spPr>
          <p:txBody>
            <a:bodyPr wrap="none" rtlCol="0">
              <a:spAutoFit/>
            </a:bodyPr>
            <a:lstStyle/>
            <a:p>
              <a:r>
                <a:rPr lang="en-US" sz="1200" dirty="0">
                  <a:latin typeface="Century Gothic" panose="020B0502020202020204" pitchFamily="34" charset="0"/>
                </a:rPr>
                <a:t>Guidance</a:t>
              </a:r>
            </a:p>
          </p:txBody>
        </p:sp>
        <p:sp>
          <p:nvSpPr>
            <p:cNvPr id="32" name="TextBox 31">
              <a:extLst>
                <a:ext uri="{FF2B5EF4-FFF2-40B4-BE49-F238E27FC236}">
                  <a16:creationId xmlns:a16="http://schemas.microsoft.com/office/drawing/2014/main" id="{351BBC64-6E7C-4497-8B9D-246AD70D6735}"/>
                </a:ext>
              </a:extLst>
            </p:cNvPr>
            <p:cNvSpPr txBox="1"/>
            <p:nvPr/>
          </p:nvSpPr>
          <p:spPr>
            <a:xfrm>
              <a:off x="4482317" y="5655888"/>
              <a:ext cx="662361" cy="297013"/>
            </a:xfrm>
            <a:prstGeom prst="rect">
              <a:avLst/>
            </a:prstGeom>
            <a:solidFill>
              <a:schemeClr val="bg1"/>
            </a:solidFill>
          </p:spPr>
          <p:txBody>
            <a:bodyPr wrap="none" rtlCol="0">
              <a:spAutoFit/>
            </a:bodyPr>
            <a:lstStyle/>
            <a:p>
              <a:r>
                <a:rPr lang="en-US" sz="1200" dirty="0">
                  <a:latin typeface="Century Gothic" panose="020B0502020202020204" pitchFamily="34" charset="0"/>
                </a:rPr>
                <a:t>Needs</a:t>
              </a:r>
            </a:p>
          </p:txBody>
        </p:sp>
        <p:sp>
          <p:nvSpPr>
            <p:cNvPr id="33" name="TextBox 32">
              <a:extLst>
                <a:ext uri="{FF2B5EF4-FFF2-40B4-BE49-F238E27FC236}">
                  <a16:creationId xmlns:a16="http://schemas.microsoft.com/office/drawing/2014/main" id="{94384C67-7A81-4E7F-9770-E7C52D7F504C}"/>
                </a:ext>
              </a:extLst>
            </p:cNvPr>
            <p:cNvSpPr txBox="1"/>
            <p:nvPr/>
          </p:nvSpPr>
          <p:spPr>
            <a:xfrm>
              <a:off x="3110084" y="2839932"/>
              <a:ext cx="662361" cy="297013"/>
            </a:xfrm>
            <a:prstGeom prst="rect">
              <a:avLst/>
            </a:prstGeom>
            <a:solidFill>
              <a:schemeClr val="bg1"/>
            </a:solidFill>
          </p:spPr>
          <p:txBody>
            <a:bodyPr wrap="none" rtlCol="0">
              <a:spAutoFit/>
            </a:bodyPr>
            <a:lstStyle/>
            <a:p>
              <a:r>
                <a:rPr lang="en-US" sz="1200" dirty="0">
                  <a:latin typeface="Century Gothic" panose="020B0502020202020204" pitchFamily="34" charset="0"/>
                </a:rPr>
                <a:t>Needs</a:t>
              </a:r>
            </a:p>
          </p:txBody>
        </p:sp>
        <p:sp>
          <p:nvSpPr>
            <p:cNvPr id="34" name="TextBox 33">
              <a:extLst>
                <a:ext uri="{FF2B5EF4-FFF2-40B4-BE49-F238E27FC236}">
                  <a16:creationId xmlns:a16="http://schemas.microsoft.com/office/drawing/2014/main" id="{F01E1723-84A7-4AE6-9188-FD62B3D5CE84}"/>
                </a:ext>
              </a:extLst>
            </p:cNvPr>
            <p:cNvSpPr txBox="1"/>
            <p:nvPr/>
          </p:nvSpPr>
          <p:spPr>
            <a:xfrm>
              <a:off x="2324954" y="5110998"/>
              <a:ext cx="934871" cy="297013"/>
            </a:xfrm>
            <a:prstGeom prst="rect">
              <a:avLst/>
            </a:prstGeom>
            <a:solidFill>
              <a:schemeClr val="bg1"/>
            </a:solidFill>
          </p:spPr>
          <p:txBody>
            <a:bodyPr wrap="none" rtlCol="0">
              <a:spAutoFit/>
            </a:bodyPr>
            <a:lstStyle/>
            <a:p>
              <a:r>
                <a:rPr lang="en-US" sz="1200" dirty="0">
                  <a:latin typeface="Century Gothic" panose="020B0502020202020204" pitchFamily="34" charset="0"/>
                </a:rPr>
                <a:t>Resources</a:t>
              </a:r>
            </a:p>
          </p:txBody>
        </p:sp>
        <p:sp>
          <p:nvSpPr>
            <p:cNvPr id="35" name="TextBox 34">
              <a:extLst>
                <a:ext uri="{FF2B5EF4-FFF2-40B4-BE49-F238E27FC236}">
                  <a16:creationId xmlns:a16="http://schemas.microsoft.com/office/drawing/2014/main" id="{3376BA3E-D214-4BEE-A52D-6108D600971D}"/>
                </a:ext>
              </a:extLst>
            </p:cNvPr>
            <p:cNvSpPr txBox="1"/>
            <p:nvPr/>
          </p:nvSpPr>
          <p:spPr>
            <a:xfrm>
              <a:off x="6187659" y="4729831"/>
              <a:ext cx="1507144" cy="297013"/>
            </a:xfrm>
            <a:prstGeom prst="rect">
              <a:avLst/>
            </a:prstGeom>
            <a:solidFill>
              <a:schemeClr val="bg1"/>
            </a:solidFill>
          </p:spPr>
          <p:txBody>
            <a:bodyPr wrap="none" rtlCol="0">
              <a:spAutoFit/>
            </a:bodyPr>
            <a:lstStyle/>
            <a:p>
              <a:r>
                <a:rPr lang="en-US" sz="1200" dirty="0">
                  <a:latin typeface="Century Gothic" panose="020B0502020202020204" pitchFamily="34" charset="0"/>
                </a:rPr>
                <a:t>TA and Resources</a:t>
              </a:r>
            </a:p>
          </p:txBody>
        </p:sp>
        <p:pic>
          <p:nvPicPr>
            <p:cNvPr id="36" name="Picture 35" descr="A picture containing drawing&#10;&#10;Description automatically generated">
              <a:extLst>
                <a:ext uri="{FF2B5EF4-FFF2-40B4-BE49-F238E27FC236}">
                  <a16:creationId xmlns:a16="http://schemas.microsoft.com/office/drawing/2014/main" id="{BBA7C440-F702-4AF1-ABC7-5E218C028179}"/>
                </a:ext>
              </a:extLst>
            </p:cNvPr>
            <p:cNvPicPr/>
            <p:nvPr/>
          </p:nvPicPr>
          <p:blipFill>
            <a:blip r:embed="rId15" cstate="print">
              <a:extLst>
                <a:ext uri="{28A0092B-C50C-407E-A947-70E740481C1C}">
                  <a14:useLocalDpi xmlns:a14="http://schemas.microsoft.com/office/drawing/2010/main" val="0"/>
                </a:ext>
              </a:extLst>
            </a:blip>
            <a:stretch>
              <a:fillRect/>
            </a:stretch>
          </p:blipFill>
          <p:spPr>
            <a:xfrm>
              <a:off x="1780561" y="4896690"/>
              <a:ext cx="1267439" cy="271411"/>
            </a:xfrm>
            <a:prstGeom prst="rect">
              <a:avLst/>
            </a:prstGeom>
          </p:spPr>
        </p:pic>
        <p:pic>
          <p:nvPicPr>
            <p:cNvPr id="37" name="Picture 36">
              <a:extLst>
                <a:ext uri="{FF2B5EF4-FFF2-40B4-BE49-F238E27FC236}">
                  <a16:creationId xmlns:a16="http://schemas.microsoft.com/office/drawing/2014/main" id="{E4A971E5-7A8A-49D4-9E40-6E7603337CB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15998" y="5006830"/>
              <a:ext cx="903202" cy="295036"/>
            </a:xfrm>
            <a:prstGeom prst="rect">
              <a:avLst/>
            </a:prstGeom>
          </p:spPr>
        </p:pic>
      </p:grpSp>
    </p:spTree>
    <p:extLst>
      <p:ext uri="{BB962C8B-B14F-4D97-AF65-F5344CB8AC3E}">
        <p14:creationId xmlns:p14="http://schemas.microsoft.com/office/powerpoint/2010/main" val="206629671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495801" y="411982"/>
            <a:ext cx="2606737" cy="483629"/>
          </a:xfrm>
          <a:prstGeom prst="parallelogram">
            <a:avLst>
              <a:gd name="adj" fmla="val 48158"/>
            </a:avLst>
          </a:prstGeom>
          <a:solidFill>
            <a:srgbClr val="B0002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sym typeface="Calibri"/>
            </a:endParaRPr>
          </a:p>
        </p:txBody>
      </p:sp>
      <p:sp>
        <p:nvSpPr>
          <p:cNvPr id="3" name="Text Placeholder 2"/>
          <p:cNvSpPr>
            <a:spLocks noGrp="1"/>
          </p:cNvSpPr>
          <p:nvPr>
            <p:ph type="body" sz="quarter" idx="11"/>
          </p:nvPr>
        </p:nvSpPr>
        <p:spPr>
          <a:xfrm>
            <a:off x="1842370" y="228600"/>
            <a:ext cx="6234830" cy="987428"/>
          </a:xfrm>
        </p:spPr>
        <p:txBody>
          <a:bodyPr>
            <a:normAutofit/>
          </a:bodyPr>
          <a:lstStyle/>
          <a:p>
            <a:r>
              <a:rPr lang="en-US" sz="4800" dirty="0">
                <a:latin typeface="HelveticaNeueLT Pro 55 Roman" panose="020B0604020202020204" pitchFamily="34" charset="0"/>
              </a:rPr>
              <a:t>Resources</a:t>
            </a:r>
            <a:endParaRPr lang="en-US" sz="2800" dirty="0">
              <a:latin typeface="HelveticaNeueLT Pro 55 Roman"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4257" y="5771523"/>
            <a:ext cx="1107742" cy="110774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61571" y="128012"/>
            <a:ext cx="1305619" cy="1088016"/>
          </a:xfrm>
          <a:prstGeom prst="rect">
            <a:avLst/>
          </a:prstGeom>
        </p:spPr>
      </p:pic>
      <p:sp>
        <p:nvSpPr>
          <p:cNvPr id="4" name="Text Placeholder 3"/>
          <p:cNvSpPr>
            <a:spLocks noGrp="1"/>
          </p:cNvSpPr>
          <p:nvPr>
            <p:ph type="body" sz="quarter" idx="12"/>
          </p:nvPr>
        </p:nvSpPr>
        <p:spPr>
          <a:xfrm>
            <a:off x="0" y="1295400"/>
            <a:ext cx="12191999" cy="5562600"/>
          </a:xfrm>
        </p:spPr>
        <p:txBody>
          <a:bodyPr>
            <a:normAutofit/>
          </a:bodyPr>
          <a:lstStyle/>
          <a:p>
            <a:pPr>
              <a:spcBef>
                <a:spcPts val="0"/>
              </a:spcBef>
              <a:spcAft>
                <a:spcPts val="600"/>
              </a:spcAft>
            </a:pPr>
            <a:r>
              <a:rPr lang="en-US" sz="2800" b="1" dirty="0">
                <a:latin typeface="HelveticaNeueLT Pro 55 Roman" panose="020B0604020202020204" pitchFamily="34" charset="0"/>
              </a:rPr>
              <a:t>Information and resources are available at: </a:t>
            </a:r>
            <a:r>
              <a:rPr lang="en-US" sz="2800" b="1" dirty="0">
                <a:latin typeface="HelveticaNeueLT Pro 55 Roman" panose="020B0604020202020204" pitchFamily="34" charset="0"/>
                <a:hlinkClick r:id="rId4"/>
              </a:rPr>
              <a:t>https://connectednation.org/michigan/</a:t>
            </a:r>
            <a:r>
              <a:rPr lang="en-US" sz="2800" b="1" dirty="0">
                <a:latin typeface="HelveticaNeueLT Pro 55 Roman" panose="020B0604020202020204" pitchFamily="34" charset="0"/>
              </a:rPr>
              <a:t> </a:t>
            </a:r>
          </a:p>
          <a:p>
            <a:pPr>
              <a:spcBef>
                <a:spcPts val="0"/>
              </a:spcBef>
              <a:spcAft>
                <a:spcPts val="600"/>
              </a:spcAft>
            </a:pPr>
            <a:endParaRPr lang="en-US" sz="2800" b="1" dirty="0">
              <a:latin typeface="HelveticaNeueLT Pro 55 Roman" panose="020B0604020202020204" pitchFamily="34" charset="0"/>
              <a:hlinkClick r:id="rId5"/>
            </a:endParaRPr>
          </a:p>
          <a:p>
            <a:pPr>
              <a:spcBef>
                <a:spcPts val="0"/>
              </a:spcBef>
              <a:spcAft>
                <a:spcPts val="600"/>
              </a:spcAft>
            </a:pPr>
            <a:r>
              <a:rPr lang="en-US" sz="2800" b="1" dirty="0">
                <a:latin typeface="HelveticaNeueLT Pro 55 Roman" panose="020B0604020202020204" pitchFamily="34" charset="0"/>
              </a:rPr>
              <a:t>Sign up for the monthly broadband newsletter: </a:t>
            </a:r>
            <a:r>
              <a:rPr lang="en-US" sz="2800" b="1" dirty="0">
                <a:latin typeface="HelveticaNeueLT Pro 55 Roman" panose="020B0604020202020204" pitchFamily="34" charset="0"/>
                <a:hlinkClick r:id="rId5"/>
              </a:rPr>
              <a:t>https://www.michiganbusiness.org/broadband/</a:t>
            </a:r>
            <a:endParaRPr lang="en-US" sz="2800" b="1" dirty="0">
              <a:latin typeface="HelveticaNeueLT Pro 55 Roman" panose="020B0604020202020204" pitchFamily="34" charset="0"/>
            </a:endParaRPr>
          </a:p>
          <a:p>
            <a:pPr>
              <a:spcBef>
                <a:spcPts val="0"/>
              </a:spcBef>
              <a:spcAft>
                <a:spcPts val="600"/>
              </a:spcAft>
            </a:pPr>
            <a:endParaRPr lang="en-US" sz="2800" b="1" dirty="0">
              <a:latin typeface="HelveticaNeueLT Pro 55 Roman" panose="020B0604020202020204" pitchFamily="34" charset="0"/>
            </a:endParaRPr>
          </a:p>
          <a:p>
            <a:pPr>
              <a:spcBef>
                <a:spcPts val="0"/>
              </a:spcBef>
              <a:spcAft>
                <a:spcPts val="600"/>
              </a:spcAft>
            </a:pPr>
            <a:r>
              <a:rPr lang="en-US" sz="2800" b="1" dirty="0">
                <a:latin typeface="HelveticaNeueLT Pro 55 Roman" panose="020B0604020202020204" pitchFamily="34" charset="0"/>
              </a:rPr>
              <a:t>List of Funding:</a:t>
            </a:r>
          </a:p>
          <a:p>
            <a:pPr>
              <a:spcBef>
                <a:spcPts val="0"/>
              </a:spcBef>
              <a:spcAft>
                <a:spcPts val="600"/>
              </a:spcAft>
            </a:pPr>
            <a:r>
              <a:rPr lang="en-US" sz="2800" b="1" dirty="0">
                <a:latin typeface="HelveticaNeueLT Pro 55 Roman" panose="020B0604020202020204" pitchFamily="34" charset="0"/>
                <a:hlinkClick r:id="rId6"/>
              </a:rPr>
              <a:t>https://connectednation.org/current-broadband-funding/</a:t>
            </a:r>
            <a:r>
              <a:rPr lang="en-US" sz="2800" b="1" dirty="0">
                <a:latin typeface="HelveticaNeueLT Pro 55 Roman" panose="020B0604020202020204" pitchFamily="34" charset="0"/>
              </a:rPr>
              <a:t>  </a:t>
            </a:r>
          </a:p>
          <a:p>
            <a:pPr>
              <a:spcBef>
                <a:spcPts val="0"/>
              </a:spcBef>
              <a:spcAft>
                <a:spcPts val="600"/>
              </a:spcAft>
            </a:pPr>
            <a:r>
              <a:rPr lang="en-US" sz="2800" b="1" dirty="0">
                <a:latin typeface="HelveticaNeueLT Pro 55 Roman" panose="020B0604020202020204" pitchFamily="34" charset="0"/>
                <a:hlinkClick r:id="rId7"/>
              </a:rPr>
              <a:t>https://connectednation.org/michigan/available-broadband-funding-resources/ </a:t>
            </a:r>
          </a:p>
          <a:p>
            <a:pPr>
              <a:spcBef>
                <a:spcPts val="0"/>
              </a:spcBef>
              <a:spcAft>
                <a:spcPts val="600"/>
              </a:spcAft>
            </a:pPr>
            <a:r>
              <a:rPr lang="en-US" sz="2800" b="1" dirty="0">
                <a:latin typeface="HelveticaNeueLT Pro 55 Roman" panose="020B0604020202020204" pitchFamily="34" charset="0"/>
                <a:hlinkClick r:id="rId7"/>
              </a:rPr>
              <a:t>https://www.fcc.gov/acp-consumer-outreach-toolkit</a:t>
            </a:r>
            <a:r>
              <a:rPr lang="en-US" sz="2800" b="1" dirty="0">
                <a:latin typeface="HelveticaNeueLT Pro 55 Roman" panose="020B0604020202020204" pitchFamily="34" charset="0"/>
              </a:rPr>
              <a:t> </a:t>
            </a:r>
          </a:p>
          <a:p>
            <a:pPr marL="457200" indent="-457200">
              <a:buFont typeface="Arial" panose="020B0604020202020204" pitchFamily="34" charset="0"/>
              <a:buChar char="•"/>
            </a:pPr>
            <a:endParaRPr lang="en-US" b="1" dirty="0">
              <a:latin typeface="HelveticaNeueLT Pro 55 Roman" panose="020B0604020202020204" pitchFamily="34" charset="0"/>
            </a:endParaRPr>
          </a:p>
          <a:p>
            <a:pPr marL="457200" indent="-457200">
              <a:buFont typeface="Arial" panose="020B0604020202020204" pitchFamily="34" charset="0"/>
              <a:buChar char="•"/>
            </a:pPr>
            <a:endParaRPr lang="en-US" dirty="0">
              <a:latin typeface="HelveticaNeueLT Pro 55 Roman" panose="020B0604020202020204" pitchFamily="34" charset="0"/>
            </a:endParaRPr>
          </a:p>
        </p:txBody>
      </p:sp>
    </p:spTree>
    <p:extLst>
      <p:ext uri="{BB962C8B-B14F-4D97-AF65-F5344CB8AC3E}">
        <p14:creationId xmlns:p14="http://schemas.microsoft.com/office/powerpoint/2010/main" val="401141868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person, holding, person&#10;&#10;Description automatically generated">
            <a:extLst>
              <a:ext uri="{FF2B5EF4-FFF2-40B4-BE49-F238E27FC236}">
                <a16:creationId xmlns:a16="http://schemas.microsoft.com/office/drawing/2014/main" id="{323B5207-91DC-40ED-8DA7-D83CB3D1A0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420600" cy="6858000"/>
          </a:xfrm>
          <a:prstGeom prst="rect">
            <a:avLst/>
          </a:prstGeom>
        </p:spPr>
      </p:pic>
      <p:sp>
        <p:nvSpPr>
          <p:cNvPr id="8" name="TextBox 7">
            <a:extLst>
              <a:ext uri="{FF2B5EF4-FFF2-40B4-BE49-F238E27FC236}">
                <a16:creationId xmlns:a16="http://schemas.microsoft.com/office/drawing/2014/main" id="{ADE501A7-625E-4E17-AEEB-0A0ABF226903}"/>
              </a:ext>
            </a:extLst>
          </p:cNvPr>
          <p:cNvSpPr txBox="1"/>
          <p:nvPr/>
        </p:nvSpPr>
        <p:spPr>
          <a:xfrm>
            <a:off x="731874" y="2209800"/>
            <a:ext cx="4708597" cy="2739211"/>
          </a:xfrm>
          <a:prstGeom prst="rect">
            <a:avLst/>
          </a:prstGeom>
          <a:noFill/>
        </p:spPr>
        <p:txBody>
          <a:bodyPr wrap="none" rtlCol="0">
            <a:spAutoFit/>
          </a:bodyPr>
          <a:lstStyle/>
          <a:p>
            <a:r>
              <a:rPr lang="en-US" sz="2400" b="1" dirty="0">
                <a:solidFill>
                  <a:schemeClr val="bg1"/>
                </a:solidFill>
              </a:rPr>
              <a:t>Tom Stephenson</a:t>
            </a:r>
          </a:p>
          <a:p>
            <a:r>
              <a:rPr lang="en-US" sz="2400" b="1" dirty="0">
                <a:solidFill>
                  <a:schemeClr val="bg1"/>
                </a:solidFill>
              </a:rPr>
              <a:t>Community Technology Advisor</a:t>
            </a:r>
          </a:p>
          <a:p>
            <a:r>
              <a:rPr lang="en-US" sz="2400" b="1" dirty="0">
                <a:solidFill>
                  <a:schemeClr val="bg1"/>
                </a:solidFill>
              </a:rPr>
              <a:t>Connected Nation Michigan</a:t>
            </a:r>
          </a:p>
          <a:p>
            <a:r>
              <a:rPr lang="en-US" sz="2400" b="1" dirty="0">
                <a:solidFill>
                  <a:schemeClr val="tx2">
                    <a:lumMod val="40000"/>
                    <a:lumOff val="60000"/>
                  </a:schemeClr>
                </a:solidFill>
              </a:rPr>
              <a:t>tstephenson@connectmi.org</a:t>
            </a:r>
          </a:p>
          <a:p>
            <a:r>
              <a:rPr lang="en-US" sz="2400" b="1" dirty="0">
                <a:solidFill>
                  <a:schemeClr val="tx2">
                    <a:lumMod val="40000"/>
                    <a:lumOff val="60000"/>
                  </a:schemeClr>
                </a:solidFill>
              </a:rPr>
              <a:t>tstephenson@connectednation.org</a:t>
            </a:r>
          </a:p>
          <a:p>
            <a:r>
              <a:rPr lang="en-US" sz="2400" b="1" dirty="0">
                <a:solidFill>
                  <a:schemeClr val="bg1"/>
                </a:solidFill>
              </a:rPr>
              <a:t>(248) 376-4046 mobile</a:t>
            </a:r>
          </a:p>
          <a:p>
            <a:endParaRPr lang="en-US" sz="2800" dirty="0">
              <a:solidFill>
                <a:schemeClr val="bg1"/>
              </a:solidFill>
            </a:endParaRPr>
          </a:p>
        </p:txBody>
      </p:sp>
      <p:sp>
        <p:nvSpPr>
          <p:cNvPr id="9" name="TextBox 8">
            <a:extLst>
              <a:ext uri="{FF2B5EF4-FFF2-40B4-BE49-F238E27FC236}">
                <a16:creationId xmlns:a16="http://schemas.microsoft.com/office/drawing/2014/main" id="{EC98821C-5EDF-4F68-92B8-B1870A86CAD8}"/>
              </a:ext>
            </a:extLst>
          </p:cNvPr>
          <p:cNvSpPr txBox="1"/>
          <p:nvPr/>
        </p:nvSpPr>
        <p:spPr>
          <a:xfrm>
            <a:off x="685800" y="578555"/>
            <a:ext cx="4800600" cy="923330"/>
          </a:xfrm>
          <a:prstGeom prst="rect">
            <a:avLst/>
          </a:prstGeom>
          <a:noFill/>
        </p:spPr>
        <p:txBody>
          <a:bodyPr wrap="square" rtlCol="0">
            <a:spAutoFit/>
          </a:bodyPr>
          <a:lstStyle/>
          <a:p>
            <a:r>
              <a:rPr lang="en-US" sz="5400" b="1" dirty="0">
                <a:solidFill>
                  <a:schemeClr val="bg1"/>
                </a:solidFill>
              </a:rPr>
              <a:t>Questions?</a:t>
            </a:r>
          </a:p>
        </p:txBody>
      </p:sp>
    </p:spTree>
    <p:extLst>
      <p:ext uri="{BB962C8B-B14F-4D97-AF65-F5344CB8AC3E}">
        <p14:creationId xmlns:p14="http://schemas.microsoft.com/office/powerpoint/2010/main" val="423007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495800" y="415553"/>
            <a:ext cx="2971800" cy="476486"/>
          </a:xfrm>
          <a:prstGeom prst="parallelogram">
            <a:avLst>
              <a:gd name="adj" fmla="val 48158"/>
            </a:avLst>
          </a:prstGeom>
          <a:solidFill>
            <a:srgbClr val="B0002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dirty="0">
              <a:solidFill>
                <a:srgbClr val="000000"/>
              </a:solidFill>
              <a:sym typeface="Calibri"/>
            </a:endParaRPr>
          </a:p>
        </p:txBody>
      </p:sp>
      <p:sp>
        <p:nvSpPr>
          <p:cNvPr id="3" name="Text Placeholder 2"/>
          <p:cNvSpPr>
            <a:spLocks noGrp="1"/>
          </p:cNvSpPr>
          <p:nvPr>
            <p:ph type="body" sz="quarter" idx="11"/>
          </p:nvPr>
        </p:nvSpPr>
        <p:spPr>
          <a:xfrm>
            <a:off x="457200" y="0"/>
            <a:ext cx="9829800" cy="1315436"/>
          </a:xfrm>
        </p:spPr>
        <p:txBody>
          <a:bodyPr anchor="ctr" anchorCtr="0">
            <a:normAutofit fontScale="40000" lnSpcReduction="20000"/>
          </a:bodyPr>
          <a:lstStyle/>
          <a:p>
            <a:pPr algn="ctr"/>
            <a:r>
              <a:rPr lang="en-US" sz="7200" b="1" i="1" dirty="0">
                <a:latin typeface="HelveticaNeueLT Pro 55 Roman" panose="020B0604020202020204" pitchFamily="34" charset="0"/>
              </a:rPr>
              <a:t>UP Map</a:t>
            </a:r>
          </a:p>
          <a:p>
            <a:pPr algn="ctr"/>
            <a:r>
              <a:rPr lang="en-US" sz="7200" i="1" dirty="0">
                <a:latin typeface="HelveticaNeueLT Pro 55 Roman" panose="020B0604020202020204" pitchFamily="34" charset="0"/>
              </a:rPr>
              <a:t>Unserved 100</a:t>
            </a:r>
            <a:r>
              <a:rPr lang="en-US" sz="7200" b="1" i="1" dirty="0">
                <a:latin typeface="HelveticaNeueLT Pro 55 Roman" panose="020B0604020202020204" pitchFamily="34" charset="0"/>
              </a:rPr>
              <a:t>Mbps Download &amp; </a:t>
            </a:r>
            <a:r>
              <a:rPr lang="en-US" sz="7200" i="1" dirty="0">
                <a:latin typeface="HelveticaNeueLT Pro 55 Roman" panose="020B0604020202020204" pitchFamily="34" charset="0"/>
              </a:rPr>
              <a:t>10</a:t>
            </a:r>
            <a:r>
              <a:rPr lang="en-US" sz="7200" b="1" i="1" dirty="0">
                <a:latin typeface="HelveticaNeueLT Pro 55 Roman" panose="020B0604020202020204" pitchFamily="34" charset="0"/>
              </a:rPr>
              <a:t>Mbps Upload</a:t>
            </a:r>
          </a:p>
          <a:p>
            <a:pPr algn="ctr"/>
            <a:r>
              <a:rPr lang="en-US" sz="7200" b="1" i="1" dirty="0">
                <a:latin typeface="HelveticaNeueLT Pro 55 Roman" panose="020B0604020202020204" pitchFamily="34" charset="0"/>
              </a:rPr>
              <a:t>09-30-2021Data</a:t>
            </a:r>
            <a:endParaRPr lang="en-US" sz="7200" dirty="0">
              <a:latin typeface="HelveticaNeueLT Pro 55 Roman" panose="020B0604020202020204" pitchFamily="34"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4200" y="96998"/>
            <a:ext cx="1305619" cy="1088016"/>
          </a:xfrm>
          <a:prstGeom prst="rect">
            <a:avLst/>
          </a:prstGeom>
        </p:spPr>
      </p:pic>
      <p:pic>
        <p:nvPicPr>
          <p:cNvPr id="2" name="Picture 1">
            <a:extLst>
              <a:ext uri="{FF2B5EF4-FFF2-40B4-BE49-F238E27FC236}">
                <a16:creationId xmlns:a16="http://schemas.microsoft.com/office/drawing/2014/main" id="{538C2C28-A4B7-6F94-7C66-4E9EA39E7B8E}"/>
              </a:ext>
            </a:extLst>
          </p:cNvPr>
          <p:cNvPicPr>
            <a:picLocks noChangeAspect="1"/>
          </p:cNvPicPr>
          <p:nvPr/>
        </p:nvPicPr>
        <p:blipFill>
          <a:blip r:embed="rId3"/>
          <a:stretch>
            <a:fillRect/>
          </a:stretch>
        </p:blipFill>
        <p:spPr>
          <a:xfrm>
            <a:off x="1" y="1185014"/>
            <a:ext cx="12191999" cy="6146159"/>
          </a:xfrm>
          <a:prstGeom prst="rect">
            <a:avLst/>
          </a:prstGeom>
        </p:spPr>
      </p:pic>
    </p:spTree>
    <p:extLst>
      <p:ext uri="{BB962C8B-B14F-4D97-AF65-F5344CB8AC3E}">
        <p14:creationId xmlns:p14="http://schemas.microsoft.com/office/powerpoint/2010/main" val="237478227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495800" y="415553"/>
            <a:ext cx="2971800" cy="476486"/>
          </a:xfrm>
          <a:prstGeom prst="parallelogram">
            <a:avLst>
              <a:gd name="adj" fmla="val 48158"/>
            </a:avLst>
          </a:prstGeom>
          <a:solidFill>
            <a:srgbClr val="B0002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sym typeface="Calibri"/>
            </a:endParaRPr>
          </a:p>
        </p:txBody>
      </p:sp>
      <p:sp>
        <p:nvSpPr>
          <p:cNvPr id="3" name="Text Placeholder 2"/>
          <p:cNvSpPr>
            <a:spLocks noGrp="1"/>
          </p:cNvSpPr>
          <p:nvPr>
            <p:ph type="body" sz="quarter" idx="11"/>
          </p:nvPr>
        </p:nvSpPr>
        <p:spPr>
          <a:xfrm>
            <a:off x="457200" y="0"/>
            <a:ext cx="9829800" cy="1315436"/>
          </a:xfrm>
        </p:spPr>
        <p:txBody>
          <a:bodyPr anchor="ctr" anchorCtr="0">
            <a:normAutofit fontScale="92500"/>
          </a:bodyPr>
          <a:lstStyle/>
          <a:p>
            <a:pPr algn="ctr"/>
            <a:r>
              <a:rPr lang="en-US" sz="4400" dirty="0">
                <a:latin typeface="HelveticaNeueLT Pro 55 Roman" panose="020B0604020202020204" pitchFamily="34" charset="0"/>
              </a:rPr>
              <a:t>Fiber-100/20 Mbps- 1,000/1,000 Mbps</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4200" y="96998"/>
            <a:ext cx="1305619" cy="1088016"/>
          </a:xfrm>
          <a:prstGeom prst="rect">
            <a:avLst/>
          </a:prstGeom>
        </p:spPr>
      </p:pic>
      <p:pic>
        <p:nvPicPr>
          <p:cNvPr id="2" name="Picture 1">
            <a:extLst>
              <a:ext uri="{FF2B5EF4-FFF2-40B4-BE49-F238E27FC236}">
                <a16:creationId xmlns:a16="http://schemas.microsoft.com/office/drawing/2014/main" id="{D9389DA5-2607-45E7-A82E-57B12A2E0FF1}"/>
              </a:ext>
            </a:extLst>
          </p:cNvPr>
          <p:cNvPicPr>
            <a:picLocks noChangeAspect="1"/>
          </p:cNvPicPr>
          <p:nvPr/>
        </p:nvPicPr>
        <p:blipFill>
          <a:blip r:embed="rId3"/>
          <a:stretch>
            <a:fillRect/>
          </a:stretch>
        </p:blipFill>
        <p:spPr>
          <a:xfrm>
            <a:off x="9939" y="1324157"/>
            <a:ext cx="12192000" cy="5542564"/>
          </a:xfrm>
          <a:prstGeom prst="rect">
            <a:avLst/>
          </a:prstGeom>
        </p:spPr>
      </p:pic>
    </p:spTree>
    <p:extLst>
      <p:ext uri="{BB962C8B-B14F-4D97-AF65-F5344CB8AC3E}">
        <p14:creationId xmlns:p14="http://schemas.microsoft.com/office/powerpoint/2010/main" val="22493132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495800" y="415553"/>
            <a:ext cx="2971800" cy="476486"/>
          </a:xfrm>
          <a:prstGeom prst="parallelogram">
            <a:avLst>
              <a:gd name="adj" fmla="val 48158"/>
            </a:avLst>
          </a:prstGeom>
          <a:solidFill>
            <a:srgbClr val="B0002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dirty="0">
              <a:solidFill>
                <a:srgbClr val="000000"/>
              </a:solidFill>
              <a:sym typeface="Calibri"/>
            </a:endParaRPr>
          </a:p>
        </p:txBody>
      </p:sp>
      <p:sp>
        <p:nvSpPr>
          <p:cNvPr id="3" name="Text Placeholder 2"/>
          <p:cNvSpPr>
            <a:spLocks noGrp="1"/>
          </p:cNvSpPr>
          <p:nvPr>
            <p:ph type="body" sz="quarter" idx="11"/>
          </p:nvPr>
        </p:nvSpPr>
        <p:spPr>
          <a:xfrm>
            <a:off x="457200" y="0"/>
            <a:ext cx="9829800" cy="1315436"/>
          </a:xfrm>
        </p:spPr>
        <p:txBody>
          <a:bodyPr anchor="ctr" anchorCtr="0">
            <a:normAutofit/>
          </a:bodyPr>
          <a:lstStyle/>
          <a:p>
            <a:pPr algn="ctr"/>
            <a:r>
              <a:rPr lang="en-US" sz="4400" dirty="0">
                <a:latin typeface="HelveticaNeueLT Pro 55 Roman" panose="020B0604020202020204" pitchFamily="34" charset="0"/>
              </a:rPr>
              <a:t>Fiber to the Home Networks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4200" y="96998"/>
            <a:ext cx="1305619" cy="1088016"/>
          </a:xfrm>
          <a:prstGeom prst="rect">
            <a:avLst/>
          </a:prstGeom>
        </p:spPr>
      </p:pic>
      <p:pic>
        <p:nvPicPr>
          <p:cNvPr id="2" name="Picture 1">
            <a:extLst>
              <a:ext uri="{FF2B5EF4-FFF2-40B4-BE49-F238E27FC236}">
                <a16:creationId xmlns:a16="http://schemas.microsoft.com/office/drawing/2014/main" id="{C2FBD996-234F-1B8D-2D4F-0A4125D7C552}"/>
              </a:ext>
            </a:extLst>
          </p:cNvPr>
          <p:cNvPicPr>
            <a:picLocks noChangeAspect="1"/>
          </p:cNvPicPr>
          <p:nvPr/>
        </p:nvPicPr>
        <p:blipFill>
          <a:blip r:embed="rId4"/>
          <a:stretch>
            <a:fillRect/>
          </a:stretch>
        </p:blipFill>
        <p:spPr>
          <a:xfrm>
            <a:off x="0" y="1198266"/>
            <a:ext cx="12192000" cy="5659734"/>
          </a:xfrm>
          <a:prstGeom prst="rect">
            <a:avLst/>
          </a:prstGeom>
        </p:spPr>
      </p:pic>
    </p:spTree>
    <p:extLst>
      <p:ext uri="{BB962C8B-B14F-4D97-AF65-F5344CB8AC3E}">
        <p14:creationId xmlns:p14="http://schemas.microsoft.com/office/powerpoint/2010/main" val="45157791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495800" y="415553"/>
            <a:ext cx="2971800" cy="476486"/>
          </a:xfrm>
          <a:prstGeom prst="parallelogram">
            <a:avLst>
              <a:gd name="adj" fmla="val 48158"/>
            </a:avLst>
          </a:prstGeom>
          <a:solidFill>
            <a:srgbClr val="B0002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dirty="0">
              <a:solidFill>
                <a:srgbClr val="000000"/>
              </a:solidFill>
              <a:sym typeface="Calibri"/>
            </a:endParaRPr>
          </a:p>
        </p:txBody>
      </p:sp>
      <p:sp>
        <p:nvSpPr>
          <p:cNvPr id="3" name="Text Placeholder 2"/>
          <p:cNvSpPr>
            <a:spLocks noGrp="1"/>
          </p:cNvSpPr>
          <p:nvPr>
            <p:ph type="body" sz="quarter" idx="11"/>
          </p:nvPr>
        </p:nvSpPr>
        <p:spPr>
          <a:xfrm>
            <a:off x="457200" y="228600"/>
            <a:ext cx="9144000" cy="987428"/>
          </a:xfrm>
        </p:spPr>
        <p:txBody>
          <a:bodyPr anchor="ctr" anchorCtr="0">
            <a:normAutofit/>
          </a:bodyPr>
          <a:lstStyle/>
          <a:p>
            <a:r>
              <a:rPr lang="en-US" sz="4000" dirty="0"/>
              <a:t>State Updates – May  2022</a:t>
            </a:r>
            <a:endParaRPr lang="en-US" sz="4000" dirty="0">
              <a:latin typeface="HelveticaNeueLT Pro 55 Roman" panose="020B0604020202020204" pitchFamily="34" charset="0"/>
            </a:endParaRPr>
          </a:p>
        </p:txBody>
      </p:sp>
      <p:sp>
        <p:nvSpPr>
          <p:cNvPr id="4" name="Text Placeholder 3"/>
          <p:cNvSpPr>
            <a:spLocks noGrp="1"/>
          </p:cNvSpPr>
          <p:nvPr>
            <p:ph type="body" sz="quarter" idx="12"/>
          </p:nvPr>
        </p:nvSpPr>
        <p:spPr>
          <a:xfrm>
            <a:off x="0" y="1315436"/>
            <a:ext cx="12115800" cy="5542564"/>
          </a:xfrm>
        </p:spPr>
        <p:txBody>
          <a:bodyPr>
            <a:normAutofit/>
          </a:bodyPr>
          <a:lstStyle/>
          <a:p>
            <a:pPr marR="0" lvl="0" algn="l" defTabSz="914400" rtl="0" eaLnBrk="1" fontAlgn="auto" latinLnBrk="0" hangingPunct="1">
              <a:lnSpc>
                <a:spcPct val="100000"/>
              </a:lnSpc>
              <a:spcBef>
                <a:spcPts val="1200"/>
              </a:spcBef>
              <a:spcAft>
                <a:spcPts val="1200"/>
              </a:spcAft>
              <a:buClrTx/>
              <a:buSzTx/>
              <a:tabLst/>
              <a:defRPr/>
            </a:pPr>
            <a:r>
              <a:rPr lang="en-US" sz="2400" b="1" dirty="0">
                <a:latin typeface="HelveticaNeueLT Pro 55 Roman" panose="020B0604020202020204" pitchFamily="34" charset="0"/>
              </a:rPr>
              <a:t>• LEO worked with the legislature to staff and fund the office the Michigan High Internet- MIHI- hiring 8 staff members to start</a:t>
            </a:r>
          </a:p>
          <a:p>
            <a:pPr marR="0" lvl="0" algn="l" defTabSz="914400" rtl="0" eaLnBrk="1" fontAlgn="auto" latinLnBrk="0" hangingPunct="1">
              <a:lnSpc>
                <a:spcPct val="100000"/>
              </a:lnSpc>
              <a:spcBef>
                <a:spcPts val="1200"/>
              </a:spcBef>
              <a:spcAft>
                <a:spcPts val="1200"/>
              </a:spcAft>
              <a:buClrTx/>
              <a:buSzTx/>
              <a:tabLst/>
              <a:defRPr/>
            </a:pPr>
            <a:r>
              <a:rPr lang="en-US" sz="2400" b="1" dirty="0">
                <a:latin typeface="HelveticaNeueLT Pro 55 Roman" panose="020B0604020202020204" pitchFamily="34" charset="0"/>
              </a:rPr>
              <a:t> • Concurrently updated the state broadband strategic plan, however, this effort need to be revisited considering the state planning requirements in the new infrastructure bill</a:t>
            </a:r>
          </a:p>
          <a:p>
            <a:pPr marR="0" lvl="0" algn="l" defTabSz="914400" rtl="0" eaLnBrk="1" fontAlgn="auto" latinLnBrk="0" hangingPunct="1">
              <a:lnSpc>
                <a:spcPct val="100000"/>
              </a:lnSpc>
              <a:spcBef>
                <a:spcPts val="1200"/>
              </a:spcBef>
              <a:spcAft>
                <a:spcPts val="1200"/>
              </a:spcAft>
              <a:buClrTx/>
              <a:buSzTx/>
              <a:tabLst/>
              <a:defRPr/>
            </a:pPr>
            <a:r>
              <a:rPr lang="en-US" sz="2400" b="1" dirty="0">
                <a:latin typeface="HelveticaNeueLT Pro 55 Roman" panose="020B0604020202020204" pitchFamily="34" charset="0"/>
              </a:rPr>
              <a:t>• NTIA is estimating that states will need to significantly increase capacity to implement    the various components of the new infrastructure bill</a:t>
            </a:r>
          </a:p>
          <a:p>
            <a:pPr marR="0" lvl="0" algn="l" defTabSz="914400" rtl="0" eaLnBrk="1" fontAlgn="auto" latinLnBrk="0" hangingPunct="1">
              <a:lnSpc>
                <a:spcPct val="100000"/>
              </a:lnSpc>
              <a:spcBef>
                <a:spcPts val="1200"/>
              </a:spcBef>
              <a:spcAft>
                <a:spcPts val="1200"/>
              </a:spcAft>
              <a:buClrTx/>
              <a:buSzTx/>
              <a:tabLst/>
              <a:defRPr/>
            </a:pPr>
            <a:r>
              <a:rPr lang="en-US" sz="2400" b="1" dirty="0">
                <a:latin typeface="HelveticaNeueLT Pro 55 Roman" panose="020B0604020202020204" pitchFamily="34" charset="0"/>
              </a:rPr>
              <a:t>• Launched Broadband Infrastructure Audit and Validation Project</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2400" b="1" dirty="0">
                <a:latin typeface="HelveticaNeueLT Pro 55 Roman" panose="020B0604020202020204" pitchFamily="34" charset="0"/>
              </a:rPr>
              <a:t>Administered the Connecting Michigan Communities Grant Program $24 Million</a:t>
            </a:r>
          </a:p>
          <a:p>
            <a:pPr marR="0" lvl="0" algn="l" defTabSz="914400" rtl="0" eaLnBrk="1" fontAlgn="auto" latinLnBrk="0" hangingPunct="1">
              <a:lnSpc>
                <a:spcPct val="100000"/>
              </a:lnSpc>
              <a:spcBef>
                <a:spcPts val="1200"/>
              </a:spcBef>
              <a:spcAft>
                <a:spcPts val="1200"/>
              </a:spcAft>
              <a:buClrTx/>
              <a:buSzTx/>
              <a:tabLst/>
              <a:defRPr/>
            </a:pPr>
            <a:endParaRPr lang="en-US" sz="2400" b="1" dirty="0">
              <a:latin typeface="HelveticaNeueLT Pro 55 Roman" panose="020B0604020202020204" pitchFamily="34"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4200" y="96998"/>
            <a:ext cx="1305619" cy="1088016"/>
          </a:xfrm>
          <a:prstGeom prst="rect">
            <a:avLst/>
          </a:prstGeom>
        </p:spPr>
      </p:pic>
    </p:spTree>
    <p:extLst>
      <p:ext uri="{BB962C8B-B14F-4D97-AF65-F5344CB8AC3E}">
        <p14:creationId xmlns:p14="http://schemas.microsoft.com/office/powerpoint/2010/main" val="21854255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495800" y="415553"/>
            <a:ext cx="2971800" cy="476486"/>
          </a:xfrm>
          <a:prstGeom prst="parallelogram">
            <a:avLst>
              <a:gd name="adj" fmla="val 48158"/>
            </a:avLst>
          </a:prstGeom>
          <a:solidFill>
            <a:srgbClr val="B0002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sym typeface="Calibri"/>
            </a:endParaRPr>
          </a:p>
        </p:txBody>
      </p:sp>
      <p:sp>
        <p:nvSpPr>
          <p:cNvPr id="3" name="Text Placeholder 2"/>
          <p:cNvSpPr>
            <a:spLocks noGrp="1"/>
          </p:cNvSpPr>
          <p:nvPr>
            <p:ph type="body" sz="quarter" idx="11"/>
          </p:nvPr>
        </p:nvSpPr>
        <p:spPr>
          <a:xfrm>
            <a:off x="457200" y="0"/>
            <a:ext cx="9829800" cy="1315436"/>
          </a:xfrm>
        </p:spPr>
        <p:txBody>
          <a:bodyPr anchor="ctr" anchorCtr="0">
            <a:normAutofit fontScale="92500" lnSpcReduction="20000"/>
          </a:bodyPr>
          <a:lstStyle/>
          <a:p>
            <a:pPr algn="ctr"/>
            <a:r>
              <a:rPr lang="en-US" sz="4400" dirty="0">
                <a:latin typeface="HelveticaNeueLT Pro 55 Roman" panose="020B0604020202020204" pitchFamily="34" charset="0"/>
              </a:rPr>
              <a:t>Connecting Michigan Communities (CMIC) Grants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4200" y="96998"/>
            <a:ext cx="1305619" cy="1088016"/>
          </a:xfrm>
          <a:prstGeom prst="rect">
            <a:avLst/>
          </a:prstGeom>
        </p:spPr>
      </p:pic>
      <p:pic>
        <p:nvPicPr>
          <p:cNvPr id="4" name="Picture 3">
            <a:extLst>
              <a:ext uri="{FF2B5EF4-FFF2-40B4-BE49-F238E27FC236}">
                <a16:creationId xmlns:a16="http://schemas.microsoft.com/office/drawing/2014/main" id="{7432D290-D771-4839-D4D4-F1F65D06C67A}"/>
              </a:ext>
            </a:extLst>
          </p:cNvPr>
          <p:cNvPicPr>
            <a:picLocks noChangeAspect="1"/>
          </p:cNvPicPr>
          <p:nvPr/>
        </p:nvPicPr>
        <p:blipFill>
          <a:blip r:embed="rId4"/>
          <a:stretch>
            <a:fillRect/>
          </a:stretch>
        </p:blipFill>
        <p:spPr>
          <a:xfrm>
            <a:off x="784756" y="1317531"/>
            <a:ext cx="9518809" cy="5540469"/>
          </a:xfrm>
          <a:prstGeom prst="rect">
            <a:avLst/>
          </a:prstGeom>
        </p:spPr>
      </p:pic>
    </p:spTree>
    <p:extLst>
      <p:ext uri="{BB962C8B-B14F-4D97-AF65-F5344CB8AC3E}">
        <p14:creationId xmlns:p14="http://schemas.microsoft.com/office/powerpoint/2010/main" val="41385364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495800" y="415553"/>
            <a:ext cx="2971800" cy="476486"/>
          </a:xfrm>
          <a:prstGeom prst="parallelogram">
            <a:avLst>
              <a:gd name="adj" fmla="val 48158"/>
            </a:avLst>
          </a:prstGeom>
          <a:solidFill>
            <a:srgbClr val="B0002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dirty="0">
              <a:solidFill>
                <a:srgbClr val="000000"/>
              </a:solidFill>
              <a:sym typeface="Calibri"/>
            </a:endParaRPr>
          </a:p>
        </p:txBody>
      </p:sp>
      <p:sp>
        <p:nvSpPr>
          <p:cNvPr id="3" name="Text Placeholder 2"/>
          <p:cNvSpPr>
            <a:spLocks noGrp="1"/>
          </p:cNvSpPr>
          <p:nvPr>
            <p:ph type="body" sz="quarter" idx="11"/>
          </p:nvPr>
        </p:nvSpPr>
        <p:spPr>
          <a:xfrm>
            <a:off x="457200" y="228600"/>
            <a:ext cx="9144000" cy="987428"/>
          </a:xfrm>
        </p:spPr>
        <p:txBody>
          <a:bodyPr anchor="ctr" anchorCtr="0">
            <a:normAutofit/>
          </a:bodyPr>
          <a:lstStyle/>
          <a:p>
            <a:r>
              <a:rPr lang="en-US" sz="4000" dirty="0"/>
              <a:t>State Updates – CPF- May  2022</a:t>
            </a:r>
            <a:endParaRPr lang="en-US" sz="4000" dirty="0">
              <a:latin typeface="HelveticaNeueLT Pro 55 Roman" panose="020B0604020202020204" pitchFamily="34" charset="0"/>
            </a:endParaRPr>
          </a:p>
        </p:txBody>
      </p:sp>
      <p:sp>
        <p:nvSpPr>
          <p:cNvPr id="4" name="Text Placeholder 3"/>
          <p:cNvSpPr>
            <a:spLocks noGrp="1"/>
          </p:cNvSpPr>
          <p:nvPr>
            <p:ph type="body" sz="quarter" idx="12"/>
          </p:nvPr>
        </p:nvSpPr>
        <p:spPr>
          <a:xfrm>
            <a:off x="0" y="1315436"/>
            <a:ext cx="12115800" cy="5542564"/>
          </a:xfrm>
        </p:spPr>
        <p:txBody>
          <a:bodyPr>
            <a:normAutofit/>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lumMod val="85000"/>
                    <a:lumOff val="15000"/>
                  </a:sysClr>
                </a:solidFill>
                <a:effectLst/>
                <a:uLnTx/>
                <a:uFillTx/>
                <a:latin typeface="HelveticaNeueLT Pro 55 Roman" panose="020B0604020202020204" pitchFamily="34" charset="0"/>
                <a:cs typeface="+mn-cs"/>
              </a:rPr>
              <a:t>Build Michigan Together Plan includes $250M from the ARPA Capital Projects Fund (CPF) for a new state broadband grant program- Issue checks spring 2023?</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lumMod val="85000"/>
                    <a:lumOff val="15000"/>
                  </a:sysClr>
                </a:solidFill>
                <a:effectLst/>
                <a:uLnTx/>
                <a:uFillTx/>
                <a:latin typeface="HelveticaNeueLT Pro 55 Roman" panose="020B0604020202020204" pitchFamily="34" charset="0"/>
                <a:cs typeface="+mn-cs"/>
              </a:rPr>
              <a:t>Focused mostly on deploying last mile connectivity at 100/20 Mbps, but up to $87.5M can be used to support middle mile projects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lumMod val="85000"/>
                    <a:lumOff val="15000"/>
                  </a:sysClr>
                </a:solidFill>
                <a:effectLst/>
                <a:uLnTx/>
                <a:uFillTx/>
                <a:latin typeface="HelveticaNeueLT Pro 55 Roman" panose="020B0604020202020204" pitchFamily="34" charset="0"/>
                <a:cs typeface="+mn-cs"/>
              </a:rPr>
              <a:t>Allows up to 5% to be used for the state to administer the funds and staff the Michigan High-Speed Internet Office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lumMod val="85000"/>
                    <a:lumOff val="15000"/>
                  </a:sysClr>
                </a:solidFill>
                <a:effectLst/>
                <a:uLnTx/>
                <a:uFillTx/>
                <a:latin typeface="HelveticaNeueLT Pro 55 Roman" panose="020B0604020202020204" pitchFamily="34" charset="0"/>
                <a:cs typeface="+mn-cs"/>
              </a:rPr>
              <a:t>Includes an objection process to prevent overbuilding, just like the current Connecting Michigan Communities grant program</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lumMod val="85000"/>
                    <a:lumOff val="15000"/>
                  </a:sysClr>
                </a:solidFill>
                <a:effectLst/>
                <a:uLnTx/>
                <a:uFillTx/>
                <a:latin typeface="HelveticaNeueLT Pro 55 Roman" panose="020B0604020202020204" pitchFamily="34" charset="0"/>
                <a:cs typeface="+mn-cs"/>
              </a:rPr>
              <a:t>Precludes government and educational entities from participating unless part of a public-private partnership</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lumMod val="85000"/>
                    <a:lumOff val="15000"/>
                  </a:sysClr>
                </a:solidFill>
                <a:effectLst/>
                <a:uLnTx/>
                <a:uFillTx/>
                <a:latin typeface="HelveticaNeueLT Pro 55 Roman" panose="020B0604020202020204" pitchFamily="34" charset="0"/>
                <a:cs typeface="+mn-cs"/>
              </a:rPr>
              <a:t>Projects must be complete by 2026</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lumMod val="85000"/>
                    <a:lumOff val="15000"/>
                  </a:sysClr>
                </a:solidFill>
                <a:effectLst/>
                <a:uLnTx/>
                <a:uFillTx/>
                <a:latin typeface="HelveticaNeueLT Pro 55 Roman" panose="020B0604020202020204" pitchFamily="34" charset="0"/>
                <a:cs typeface="+mn-cs"/>
              </a:rPr>
              <a:t>State must receive approval from US Treasury for this grant program before the program can begin</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4200" y="96998"/>
            <a:ext cx="1305619" cy="1088016"/>
          </a:xfrm>
          <a:prstGeom prst="rect">
            <a:avLst/>
          </a:prstGeom>
        </p:spPr>
      </p:pic>
    </p:spTree>
    <p:extLst>
      <p:ext uri="{BB962C8B-B14F-4D97-AF65-F5344CB8AC3E}">
        <p14:creationId xmlns:p14="http://schemas.microsoft.com/office/powerpoint/2010/main" val="193162910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535353"/>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10000"/>
          </a:lnSpc>
          <a:spcBef>
            <a:spcPts val="0"/>
          </a:spcBef>
          <a:spcAft>
            <a:spcPts val="0"/>
          </a:spcAft>
          <a:buClrTx/>
          <a:buSzTx/>
          <a:buFontTx/>
          <a:buNone/>
          <a:tabLst/>
          <a:defRPr kumimoji="0" sz="1400" b="0" i="0" u="none" strike="noStrike" cap="none" spc="28" normalizeH="0" baseline="0">
            <a:ln>
              <a:noFill/>
            </a:ln>
            <a:solidFill>
              <a:srgbClr val="535353"/>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49393</TotalTime>
  <Words>2050</Words>
  <Application>Microsoft Office PowerPoint</Application>
  <PresentationFormat>Widescreen</PresentationFormat>
  <Paragraphs>222</Paragraphs>
  <Slides>31</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Arial Black</vt:lpstr>
      <vt:lpstr>Axiforma Book</vt:lpstr>
      <vt:lpstr>Calibri</vt:lpstr>
      <vt:lpstr>Calibri Light</vt:lpstr>
      <vt:lpstr>Century Gothic</vt:lpstr>
      <vt:lpstr>Helvetica Neue</vt:lpstr>
      <vt:lpstr>HelveticaNeueLT Pro 55 Roman</vt:lpstr>
      <vt:lpstr>Office Theme</vt:lpstr>
      <vt:lpstr>1_Office Theme</vt:lpstr>
      <vt:lpstr>Broadband Update UP Association of  County Commissioners May 05,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Connected Nation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Manning</dc:creator>
  <cp:lastModifiedBy>UPCAP Down</cp:lastModifiedBy>
  <cp:revision>315</cp:revision>
  <dcterms:created xsi:type="dcterms:W3CDTF">2020-04-21T23:57:21Z</dcterms:created>
  <dcterms:modified xsi:type="dcterms:W3CDTF">2022-05-10T16:02:10Z</dcterms:modified>
</cp:coreProperties>
</file>