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37" r:id="rId3"/>
    <p:sldId id="318" r:id="rId4"/>
    <p:sldId id="323" r:id="rId5"/>
    <p:sldId id="465" r:id="rId6"/>
    <p:sldId id="473" r:id="rId7"/>
    <p:sldId id="344" r:id="rId8"/>
    <p:sldId id="347" r:id="rId9"/>
    <p:sldId id="478" r:id="rId10"/>
    <p:sldId id="474" r:id="rId11"/>
    <p:sldId id="475" r:id="rId12"/>
    <p:sldId id="479" r:id="rId13"/>
    <p:sldId id="348" r:id="rId14"/>
    <p:sldId id="360" r:id="rId15"/>
    <p:sldId id="480" r:id="rId16"/>
    <p:sldId id="4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40FC6-273B-4736-AB3C-8713FA7B67B7}" v="278" dt="2022-10-06T15:24:52.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p:restoredTop sz="71583" autoAdjust="0"/>
  </p:normalViewPr>
  <p:slideViewPr>
    <p:cSldViewPr snapToGrid="0" snapToObjects="1">
      <p:cViewPr varScale="1">
        <p:scale>
          <a:sx n="68" d="100"/>
          <a:sy n="68" d="100"/>
        </p:scale>
        <p:origin x="916"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D2DEF-29B7-4539-9E57-35BD75B8BC29}"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640201E-4418-414D-98BD-18815E19D969}">
      <dgm:prSet/>
      <dgm:spPr/>
      <dgm:t>
        <a:bodyPr/>
        <a:lstStyle/>
        <a:p>
          <a:r>
            <a:rPr lang="en-US" dirty="0"/>
            <a:t>Homeless and Rapid Rehousing programs are </a:t>
          </a:r>
          <a:r>
            <a:rPr lang="en-US" b="1" dirty="0"/>
            <a:t>highly siloed</a:t>
          </a:r>
        </a:p>
      </dgm:t>
    </dgm:pt>
    <dgm:pt modelId="{196F5C04-75EB-4AF7-8E6B-11CEDFEFF114}" type="parTrans" cxnId="{40F88F1C-F499-4F5A-B93A-BC392D617024}">
      <dgm:prSet/>
      <dgm:spPr/>
      <dgm:t>
        <a:bodyPr/>
        <a:lstStyle/>
        <a:p>
          <a:endParaRPr lang="en-US"/>
        </a:p>
      </dgm:t>
    </dgm:pt>
    <dgm:pt modelId="{E9A279A1-F202-41D2-9DB8-B289D2E0C58B}" type="sibTrans" cxnId="{40F88F1C-F499-4F5A-B93A-BC392D617024}">
      <dgm:prSet/>
      <dgm:spPr/>
      <dgm:t>
        <a:bodyPr/>
        <a:lstStyle/>
        <a:p>
          <a:endParaRPr lang="en-US"/>
        </a:p>
      </dgm:t>
    </dgm:pt>
    <dgm:pt modelId="{3CA0E9BD-946A-4C19-B940-388DB8ED1723}">
      <dgm:prSet/>
      <dgm:spPr/>
      <dgm:t>
        <a:bodyPr/>
        <a:lstStyle/>
        <a:p>
          <a:r>
            <a:rPr lang="en-US" dirty="0"/>
            <a:t>Programs </a:t>
          </a:r>
          <a:r>
            <a:rPr lang="en-US" b="1" dirty="0"/>
            <a:t>do not have a quality referral system</a:t>
          </a:r>
        </a:p>
      </dgm:t>
    </dgm:pt>
    <dgm:pt modelId="{2C24A260-2BA8-46D6-B2C9-FC4FA7664E14}" type="parTrans" cxnId="{04CADD98-CA7E-4054-9BBF-D287DC924D66}">
      <dgm:prSet/>
      <dgm:spPr/>
      <dgm:t>
        <a:bodyPr/>
        <a:lstStyle/>
        <a:p>
          <a:endParaRPr lang="en-US"/>
        </a:p>
      </dgm:t>
    </dgm:pt>
    <dgm:pt modelId="{0EFC571A-9B8B-46D6-8AB9-3E95ED963AE5}" type="sibTrans" cxnId="{04CADD98-CA7E-4054-9BBF-D287DC924D66}">
      <dgm:prSet/>
      <dgm:spPr/>
      <dgm:t>
        <a:bodyPr/>
        <a:lstStyle/>
        <a:p>
          <a:endParaRPr lang="en-US"/>
        </a:p>
      </dgm:t>
    </dgm:pt>
    <dgm:pt modelId="{90B94A76-C777-460A-8978-04956D2BAD74}">
      <dgm:prSet/>
      <dgm:spPr/>
      <dgm:t>
        <a:bodyPr/>
        <a:lstStyle/>
        <a:p>
          <a:r>
            <a:rPr lang="en-US" dirty="0"/>
            <a:t>The shelters </a:t>
          </a:r>
          <a:r>
            <a:rPr lang="en-US" b="1" dirty="0"/>
            <a:t>do not have space for families, and temporary housing is in short supply</a:t>
          </a:r>
        </a:p>
      </dgm:t>
    </dgm:pt>
    <dgm:pt modelId="{D7955834-84E1-442B-84D3-B05CB26C581E}" type="parTrans" cxnId="{EFC23F44-A1AC-4CEA-B09E-A43055AEA5A6}">
      <dgm:prSet/>
      <dgm:spPr/>
      <dgm:t>
        <a:bodyPr/>
        <a:lstStyle/>
        <a:p>
          <a:endParaRPr lang="en-US"/>
        </a:p>
      </dgm:t>
    </dgm:pt>
    <dgm:pt modelId="{4AD6088B-0956-40DE-8BAC-90711C257F77}" type="sibTrans" cxnId="{EFC23F44-A1AC-4CEA-B09E-A43055AEA5A6}">
      <dgm:prSet/>
      <dgm:spPr/>
      <dgm:t>
        <a:bodyPr/>
        <a:lstStyle/>
        <a:p>
          <a:endParaRPr lang="en-US"/>
        </a:p>
      </dgm:t>
    </dgm:pt>
    <dgm:pt modelId="{2F34F0D2-B283-43D1-8841-4C68840619B4}">
      <dgm:prSet/>
      <dgm:spPr/>
      <dgm:t>
        <a:bodyPr/>
        <a:lstStyle/>
        <a:p>
          <a:r>
            <a:rPr lang="en-US" dirty="0"/>
            <a:t>Physical assets </a:t>
          </a:r>
          <a:r>
            <a:rPr lang="en-US" b="1" dirty="0"/>
            <a:t>do not meet the demand </a:t>
          </a:r>
          <a:r>
            <a:rPr lang="en-US" dirty="0"/>
            <a:t>for housing</a:t>
          </a:r>
        </a:p>
      </dgm:t>
    </dgm:pt>
    <dgm:pt modelId="{7E4E1E59-0A33-4223-A936-28CF3497A982}" type="parTrans" cxnId="{92F3C7E5-6ED0-4A78-9E66-488BB84F8D27}">
      <dgm:prSet/>
      <dgm:spPr/>
      <dgm:t>
        <a:bodyPr/>
        <a:lstStyle/>
        <a:p>
          <a:endParaRPr lang="en-US"/>
        </a:p>
      </dgm:t>
    </dgm:pt>
    <dgm:pt modelId="{7BAB2C8C-AD7F-4121-8E5D-ED9F1F9FDF47}" type="sibTrans" cxnId="{92F3C7E5-6ED0-4A78-9E66-488BB84F8D27}">
      <dgm:prSet/>
      <dgm:spPr/>
      <dgm:t>
        <a:bodyPr/>
        <a:lstStyle/>
        <a:p>
          <a:endParaRPr lang="en-US"/>
        </a:p>
      </dgm:t>
    </dgm:pt>
    <dgm:pt modelId="{A7A42F5E-51AF-4096-A377-7DBCA37F1F0E}">
      <dgm:prSet/>
      <dgm:spPr/>
      <dgm:t>
        <a:bodyPr/>
        <a:lstStyle/>
        <a:p>
          <a:r>
            <a:rPr lang="en-US" dirty="0"/>
            <a:t>Resource providers who serve homeless populations face </a:t>
          </a:r>
          <a:r>
            <a:rPr lang="en-US" b="1" dirty="0"/>
            <a:t>many complex challenges </a:t>
          </a:r>
          <a:r>
            <a:rPr lang="en-US" dirty="0"/>
            <a:t>and are not currently acting as a network of partner providers for a continuum of care</a:t>
          </a:r>
        </a:p>
      </dgm:t>
    </dgm:pt>
    <dgm:pt modelId="{703295DC-045A-4FFC-97C5-246A364FE605}" type="parTrans" cxnId="{5E2755EF-C1EF-49A0-9A82-F50F91C17729}">
      <dgm:prSet/>
      <dgm:spPr/>
    </dgm:pt>
    <dgm:pt modelId="{590223C0-84D7-4946-8449-D687A9892DF1}" type="sibTrans" cxnId="{5E2755EF-C1EF-49A0-9A82-F50F91C17729}">
      <dgm:prSet/>
      <dgm:spPr/>
    </dgm:pt>
    <dgm:pt modelId="{6CA42DC2-FFAE-CE43-9BE9-C79AAAB0B8D9}" type="pres">
      <dgm:prSet presAssocID="{046D2DEF-29B7-4539-9E57-35BD75B8BC29}" presName="vert0" presStyleCnt="0">
        <dgm:presLayoutVars>
          <dgm:dir/>
          <dgm:animOne val="branch"/>
          <dgm:animLvl val="lvl"/>
        </dgm:presLayoutVars>
      </dgm:prSet>
      <dgm:spPr/>
    </dgm:pt>
    <dgm:pt modelId="{01F77072-EF77-594F-8154-629841CF481D}" type="pres">
      <dgm:prSet presAssocID="{8640201E-4418-414D-98BD-18815E19D969}" presName="thickLine" presStyleLbl="alignNode1" presStyleIdx="0" presStyleCnt="5"/>
      <dgm:spPr/>
    </dgm:pt>
    <dgm:pt modelId="{B6448B26-EFF7-D648-B007-DB93A6C9C08D}" type="pres">
      <dgm:prSet presAssocID="{8640201E-4418-414D-98BD-18815E19D969}" presName="horz1" presStyleCnt="0"/>
      <dgm:spPr/>
    </dgm:pt>
    <dgm:pt modelId="{406C4CAC-2AE3-D64C-B569-13B9375D5AA7}" type="pres">
      <dgm:prSet presAssocID="{8640201E-4418-414D-98BD-18815E19D969}" presName="tx1" presStyleLbl="revTx" presStyleIdx="0" presStyleCnt="5"/>
      <dgm:spPr/>
    </dgm:pt>
    <dgm:pt modelId="{1DC72D4B-19B4-A54B-BE6E-A58193A00548}" type="pres">
      <dgm:prSet presAssocID="{8640201E-4418-414D-98BD-18815E19D969}" presName="vert1" presStyleCnt="0"/>
      <dgm:spPr/>
    </dgm:pt>
    <dgm:pt modelId="{8CBD632C-CD54-264A-BD72-56AFFA1E8BBB}" type="pres">
      <dgm:prSet presAssocID="{3CA0E9BD-946A-4C19-B940-388DB8ED1723}" presName="thickLine" presStyleLbl="alignNode1" presStyleIdx="1" presStyleCnt="5"/>
      <dgm:spPr/>
    </dgm:pt>
    <dgm:pt modelId="{9693CFEF-09AA-DA46-8D8F-5E1941762A52}" type="pres">
      <dgm:prSet presAssocID="{3CA0E9BD-946A-4C19-B940-388DB8ED1723}" presName="horz1" presStyleCnt="0"/>
      <dgm:spPr/>
    </dgm:pt>
    <dgm:pt modelId="{397D664D-5C10-954E-ACB0-3A55B7CFF428}" type="pres">
      <dgm:prSet presAssocID="{3CA0E9BD-946A-4C19-B940-388DB8ED1723}" presName="tx1" presStyleLbl="revTx" presStyleIdx="1" presStyleCnt="5"/>
      <dgm:spPr/>
    </dgm:pt>
    <dgm:pt modelId="{D2B3BD65-7867-0847-8B7B-982CF60279C8}" type="pres">
      <dgm:prSet presAssocID="{3CA0E9BD-946A-4C19-B940-388DB8ED1723}" presName="vert1" presStyleCnt="0"/>
      <dgm:spPr/>
    </dgm:pt>
    <dgm:pt modelId="{77EF7C5B-F268-8C49-8F04-9DCB7BE9C931}" type="pres">
      <dgm:prSet presAssocID="{90B94A76-C777-460A-8978-04956D2BAD74}" presName="thickLine" presStyleLbl="alignNode1" presStyleIdx="2" presStyleCnt="5"/>
      <dgm:spPr/>
    </dgm:pt>
    <dgm:pt modelId="{E6231D2E-1F99-204F-AF28-74AB20D1EEDF}" type="pres">
      <dgm:prSet presAssocID="{90B94A76-C777-460A-8978-04956D2BAD74}" presName="horz1" presStyleCnt="0"/>
      <dgm:spPr/>
    </dgm:pt>
    <dgm:pt modelId="{9B137F68-EB00-4645-B110-1D9DD00D5770}" type="pres">
      <dgm:prSet presAssocID="{90B94A76-C777-460A-8978-04956D2BAD74}" presName="tx1" presStyleLbl="revTx" presStyleIdx="2" presStyleCnt="5"/>
      <dgm:spPr/>
    </dgm:pt>
    <dgm:pt modelId="{90DEDC03-D831-5F4A-97C0-25996B7CDC0E}" type="pres">
      <dgm:prSet presAssocID="{90B94A76-C777-460A-8978-04956D2BAD74}" presName="vert1" presStyleCnt="0"/>
      <dgm:spPr/>
    </dgm:pt>
    <dgm:pt modelId="{2C2B6190-6ACE-4544-B544-454BB064E376}" type="pres">
      <dgm:prSet presAssocID="{2F34F0D2-B283-43D1-8841-4C68840619B4}" presName="thickLine" presStyleLbl="alignNode1" presStyleIdx="3" presStyleCnt="5"/>
      <dgm:spPr/>
    </dgm:pt>
    <dgm:pt modelId="{640E3F8B-2332-40BC-8755-E172AA8DCE2D}" type="pres">
      <dgm:prSet presAssocID="{2F34F0D2-B283-43D1-8841-4C68840619B4}" presName="horz1" presStyleCnt="0"/>
      <dgm:spPr/>
    </dgm:pt>
    <dgm:pt modelId="{7676601D-04E8-498B-ADFA-69C543A3E066}" type="pres">
      <dgm:prSet presAssocID="{2F34F0D2-B283-43D1-8841-4C68840619B4}" presName="tx1" presStyleLbl="revTx" presStyleIdx="3" presStyleCnt="5"/>
      <dgm:spPr/>
    </dgm:pt>
    <dgm:pt modelId="{178DBA19-AA38-481D-AE81-4C189462B385}" type="pres">
      <dgm:prSet presAssocID="{2F34F0D2-B283-43D1-8841-4C68840619B4}" presName="vert1" presStyleCnt="0"/>
      <dgm:spPr/>
    </dgm:pt>
    <dgm:pt modelId="{0D7B5B30-840B-470E-AA80-1DD8DEA11F9F}" type="pres">
      <dgm:prSet presAssocID="{A7A42F5E-51AF-4096-A377-7DBCA37F1F0E}" presName="thickLine" presStyleLbl="alignNode1" presStyleIdx="4" presStyleCnt="5"/>
      <dgm:spPr/>
    </dgm:pt>
    <dgm:pt modelId="{C462A246-2E4F-4BF0-BCEC-003D27ADD3EF}" type="pres">
      <dgm:prSet presAssocID="{A7A42F5E-51AF-4096-A377-7DBCA37F1F0E}" presName="horz1" presStyleCnt="0"/>
      <dgm:spPr/>
    </dgm:pt>
    <dgm:pt modelId="{FFAF8E59-E05B-47DE-8CFC-3F6031062F32}" type="pres">
      <dgm:prSet presAssocID="{A7A42F5E-51AF-4096-A377-7DBCA37F1F0E}" presName="tx1" presStyleLbl="revTx" presStyleIdx="4" presStyleCnt="5"/>
      <dgm:spPr/>
    </dgm:pt>
    <dgm:pt modelId="{9D033AFA-F935-44FC-A5EE-63B3A023BC54}" type="pres">
      <dgm:prSet presAssocID="{A7A42F5E-51AF-4096-A377-7DBCA37F1F0E}" presName="vert1" presStyleCnt="0"/>
      <dgm:spPr/>
    </dgm:pt>
  </dgm:ptLst>
  <dgm:cxnLst>
    <dgm:cxn modelId="{4AA8B60A-BB8B-A849-B963-33F5B7886C32}" type="presOf" srcId="{8640201E-4418-414D-98BD-18815E19D969}" destId="{406C4CAC-2AE3-D64C-B569-13B9375D5AA7}" srcOrd="0" destOrd="0" presId="urn:microsoft.com/office/officeart/2008/layout/LinedList"/>
    <dgm:cxn modelId="{0A56780C-51F7-4817-82B3-6559BE552776}" type="presOf" srcId="{A7A42F5E-51AF-4096-A377-7DBCA37F1F0E}" destId="{FFAF8E59-E05B-47DE-8CFC-3F6031062F32}" srcOrd="0" destOrd="0" presId="urn:microsoft.com/office/officeart/2008/layout/LinedList"/>
    <dgm:cxn modelId="{40F88F1C-F499-4F5A-B93A-BC392D617024}" srcId="{046D2DEF-29B7-4539-9E57-35BD75B8BC29}" destId="{8640201E-4418-414D-98BD-18815E19D969}" srcOrd="0" destOrd="0" parTransId="{196F5C04-75EB-4AF7-8E6B-11CEDFEFF114}" sibTransId="{E9A279A1-F202-41D2-9DB8-B289D2E0C58B}"/>
    <dgm:cxn modelId="{EFC23F44-A1AC-4CEA-B09E-A43055AEA5A6}" srcId="{046D2DEF-29B7-4539-9E57-35BD75B8BC29}" destId="{90B94A76-C777-460A-8978-04956D2BAD74}" srcOrd="2" destOrd="0" parTransId="{D7955834-84E1-442B-84D3-B05CB26C581E}" sibTransId="{4AD6088B-0956-40DE-8BAC-90711C257F77}"/>
    <dgm:cxn modelId="{4279FA5A-6108-48FE-81B3-C07E504E98D4}" type="presOf" srcId="{2F34F0D2-B283-43D1-8841-4C68840619B4}" destId="{7676601D-04E8-498B-ADFA-69C543A3E066}" srcOrd="0" destOrd="0" presId="urn:microsoft.com/office/officeart/2008/layout/LinedList"/>
    <dgm:cxn modelId="{9DE92C81-5756-BD46-87E5-9CE3B97FFB29}" type="presOf" srcId="{3CA0E9BD-946A-4C19-B940-388DB8ED1723}" destId="{397D664D-5C10-954E-ACB0-3A55B7CFF428}" srcOrd="0" destOrd="0" presId="urn:microsoft.com/office/officeart/2008/layout/LinedList"/>
    <dgm:cxn modelId="{4774A98B-45FB-7746-8F4E-0D40F6D90191}" type="presOf" srcId="{90B94A76-C777-460A-8978-04956D2BAD74}" destId="{9B137F68-EB00-4645-B110-1D9DD00D5770}" srcOrd="0" destOrd="0" presId="urn:microsoft.com/office/officeart/2008/layout/LinedList"/>
    <dgm:cxn modelId="{04CADD98-CA7E-4054-9BBF-D287DC924D66}" srcId="{046D2DEF-29B7-4539-9E57-35BD75B8BC29}" destId="{3CA0E9BD-946A-4C19-B940-388DB8ED1723}" srcOrd="1" destOrd="0" parTransId="{2C24A260-2BA8-46D6-B2C9-FC4FA7664E14}" sibTransId="{0EFC571A-9B8B-46D6-8AB9-3E95ED963AE5}"/>
    <dgm:cxn modelId="{5D4B11DE-B88E-894B-8731-79D43DEA0989}" type="presOf" srcId="{046D2DEF-29B7-4539-9E57-35BD75B8BC29}" destId="{6CA42DC2-FFAE-CE43-9BE9-C79AAAB0B8D9}" srcOrd="0" destOrd="0" presId="urn:microsoft.com/office/officeart/2008/layout/LinedList"/>
    <dgm:cxn modelId="{92F3C7E5-6ED0-4A78-9E66-488BB84F8D27}" srcId="{046D2DEF-29B7-4539-9E57-35BD75B8BC29}" destId="{2F34F0D2-B283-43D1-8841-4C68840619B4}" srcOrd="3" destOrd="0" parTransId="{7E4E1E59-0A33-4223-A936-28CF3497A982}" sibTransId="{7BAB2C8C-AD7F-4121-8E5D-ED9F1F9FDF47}"/>
    <dgm:cxn modelId="{5E2755EF-C1EF-49A0-9A82-F50F91C17729}" srcId="{046D2DEF-29B7-4539-9E57-35BD75B8BC29}" destId="{A7A42F5E-51AF-4096-A377-7DBCA37F1F0E}" srcOrd="4" destOrd="0" parTransId="{703295DC-045A-4FFC-97C5-246A364FE605}" sibTransId="{590223C0-84D7-4946-8449-D687A9892DF1}"/>
    <dgm:cxn modelId="{381B8A05-5B7B-BA46-87B0-4643F8AD5B22}" type="presParOf" srcId="{6CA42DC2-FFAE-CE43-9BE9-C79AAAB0B8D9}" destId="{01F77072-EF77-594F-8154-629841CF481D}" srcOrd="0" destOrd="0" presId="urn:microsoft.com/office/officeart/2008/layout/LinedList"/>
    <dgm:cxn modelId="{0E204D80-A03B-A248-9047-601269376A74}" type="presParOf" srcId="{6CA42DC2-FFAE-CE43-9BE9-C79AAAB0B8D9}" destId="{B6448B26-EFF7-D648-B007-DB93A6C9C08D}" srcOrd="1" destOrd="0" presId="urn:microsoft.com/office/officeart/2008/layout/LinedList"/>
    <dgm:cxn modelId="{AE4E36C3-7A70-A84B-A698-8E45A0D1F399}" type="presParOf" srcId="{B6448B26-EFF7-D648-B007-DB93A6C9C08D}" destId="{406C4CAC-2AE3-D64C-B569-13B9375D5AA7}" srcOrd="0" destOrd="0" presId="urn:microsoft.com/office/officeart/2008/layout/LinedList"/>
    <dgm:cxn modelId="{36A41164-86C3-0144-97A1-893BB1C9EAB7}" type="presParOf" srcId="{B6448B26-EFF7-D648-B007-DB93A6C9C08D}" destId="{1DC72D4B-19B4-A54B-BE6E-A58193A00548}" srcOrd="1" destOrd="0" presId="urn:microsoft.com/office/officeart/2008/layout/LinedList"/>
    <dgm:cxn modelId="{DEE0BEA9-7B0C-BC4E-8526-0775C90F9C70}" type="presParOf" srcId="{6CA42DC2-FFAE-CE43-9BE9-C79AAAB0B8D9}" destId="{8CBD632C-CD54-264A-BD72-56AFFA1E8BBB}" srcOrd="2" destOrd="0" presId="urn:microsoft.com/office/officeart/2008/layout/LinedList"/>
    <dgm:cxn modelId="{8E41B2C7-3B14-CA41-899B-B498A88785BB}" type="presParOf" srcId="{6CA42DC2-FFAE-CE43-9BE9-C79AAAB0B8D9}" destId="{9693CFEF-09AA-DA46-8D8F-5E1941762A52}" srcOrd="3" destOrd="0" presId="urn:microsoft.com/office/officeart/2008/layout/LinedList"/>
    <dgm:cxn modelId="{B316FBE4-D505-2143-B0CC-4EE1B3774BCA}" type="presParOf" srcId="{9693CFEF-09AA-DA46-8D8F-5E1941762A52}" destId="{397D664D-5C10-954E-ACB0-3A55B7CFF428}" srcOrd="0" destOrd="0" presId="urn:microsoft.com/office/officeart/2008/layout/LinedList"/>
    <dgm:cxn modelId="{9A16D47A-63AB-BF47-87C9-B45D4CA4E5B7}" type="presParOf" srcId="{9693CFEF-09AA-DA46-8D8F-5E1941762A52}" destId="{D2B3BD65-7867-0847-8B7B-982CF60279C8}" srcOrd="1" destOrd="0" presId="urn:microsoft.com/office/officeart/2008/layout/LinedList"/>
    <dgm:cxn modelId="{B585EEE4-8B3B-C94D-BAB4-7E72B3755B17}" type="presParOf" srcId="{6CA42DC2-FFAE-CE43-9BE9-C79AAAB0B8D9}" destId="{77EF7C5B-F268-8C49-8F04-9DCB7BE9C931}" srcOrd="4" destOrd="0" presId="urn:microsoft.com/office/officeart/2008/layout/LinedList"/>
    <dgm:cxn modelId="{797713A0-CD75-E040-A6AA-2CAA8682A8BF}" type="presParOf" srcId="{6CA42DC2-FFAE-CE43-9BE9-C79AAAB0B8D9}" destId="{E6231D2E-1F99-204F-AF28-74AB20D1EEDF}" srcOrd="5" destOrd="0" presId="urn:microsoft.com/office/officeart/2008/layout/LinedList"/>
    <dgm:cxn modelId="{3A534BE1-5459-B64C-B3FF-2B88E362BE2C}" type="presParOf" srcId="{E6231D2E-1F99-204F-AF28-74AB20D1EEDF}" destId="{9B137F68-EB00-4645-B110-1D9DD00D5770}" srcOrd="0" destOrd="0" presId="urn:microsoft.com/office/officeart/2008/layout/LinedList"/>
    <dgm:cxn modelId="{5629533C-ED04-494F-8C36-5982CDE17132}" type="presParOf" srcId="{E6231D2E-1F99-204F-AF28-74AB20D1EEDF}" destId="{90DEDC03-D831-5F4A-97C0-25996B7CDC0E}" srcOrd="1" destOrd="0" presId="urn:microsoft.com/office/officeart/2008/layout/LinedList"/>
    <dgm:cxn modelId="{32FA1110-6ED9-4517-A7F4-75942A9969A2}" type="presParOf" srcId="{6CA42DC2-FFAE-CE43-9BE9-C79AAAB0B8D9}" destId="{2C2B6190-6ACE-4544-B544-454BB064E376}" srcOrd="6" destOrd="0" presId="urn:microsoft.com/office/officeart/2008/layout/LinedList"/>
    <dgm:cxn modelId="{EBDFF534-2547-4908-928B-9414214080D3}" type="presParOf" srcId="{6CA42DC2-FFAE-CE43-9BE9-C79AAAB0B8D9}" destId="{640E3F8B-2332-40BC-8755-E172AA8DCE2D}" srcOrd="7" destOrd="0" presId="urn:microsoft.com/office/officeart/2008/layout/LinedList"/>
    <dgm:cxn modelId="{82E65F70-60A1-49D9-A763-5BF42B3C0B31}" type="presParOf" srcId="{640E3F8B-2332-40BC-8755-E172AA8DCE2D}" destId="{7676601D-04E8-498B-ADFA-69C543A3E066}" srcOrd="0" destOrd="0" presId="urn:microsoft.com/office/officeart/2008/layout/LinedList"/>
    <dgm:cxn modelId="{38D8F81E-7512-4BA8-B1BC-0A554A17D9A4}" type="presParOf" srcId="{640E3F8B-2332-40BC-8755-E172AA8DCE2D}" destId="{178DBA19-AA38-481D-AE81-4C189462B385}" srcOrd="1" destOrd="0" presId="urn:microsoft.com/office/officeart/2008/layout/LinedList"/>
    <dgm:cxn modelId="{35E4B763-7ACE-45FC-B1AD-8F7A1DB574C4}" type="presParOf" srcId="{6CA42DC2-FFAE-CE43-9BE9-C79AAAB0B8D9}" destId="{0D7B5B30-840B-470E-AA80-1DD8DEA11F9F}" srcOrd="8" destOrd="0" presId="urn:microsoft.com/office/officeart/2008/layout/LinedList"/>
    <dgm:cxn modelId="{6D1938DB-97EA-4336-86A2-4FF5A4DD5763}" type="presParOf" srcId="{6CA42DC2-FFAE-CE43-9BE9-C79AAAB0B8D9}" destId="{C462A246-2E4F-4BF0-BCEC-003D27ADD3EF}" srcOrd="9" destOrd="0" presId="urn:microsoft.com/office/officeart/2008/layout/LinedList"/>
    <dgm:cxn modelId="{B4F606F3-52D6-495B-90E6-0D7D7FAE76CD}" type="presParOf" srcId="{C462A246-2E4F-4BF0-BCEC-003D27ADD3EF}" destId="{FFAF8E59-E05B-47DE-8CFC-3F6031062F32}" srcOrd="0" destOrd="0" presId="urn:microsoft.com/office/officeart/2008/layout/LinedList"/>
    <dgm:cxn modelId="{B6C15A7F-C47F-4189-8D6B-E2E7146B4275}" type="presParOf" srcId="{C462A246-2E4F-4BF0-BCEC-003D27ADD3EF}" destId="{9D033AFA-F935-44FC-A5EE-63B3A023BC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D2DEF-29B7-4539-9E57-35BD75B8BC29}"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8640201E-4418-414D-98BD-18815E19D969}">
      <dgm:prSet/>
      <dgm:spPr/>
      <dgm:t>
        <a:bodyPr/>
        <a:lstStyle/>
        <a:p>
          <a:r>
            <a:rPr lang="en-US">
              <a:effectLst/>
              <a:latin typeface="Calibri" panose="020F0502020204030204" pitchFamily="34" charset="0"/>
              <a:ea typeface="Times New Roman" panose="02020603050405020304" pitchFamily="18" charset="0"/>
              <a:cs typeface="Calibri" panose="020F0502020204030204" pitchFamily="34" charset="0"/>
            </a:rPr>
            <a:t>funding for facility upgrades</a:t>
          </a:r>
          <a:endParaRPr lang="en-US" b="1"/>
        </a:p>
      </dgm:t>
    </dgm:pt>
    <dgm:pt modelId="{196F5C04-75EB-4AF7-8E6B-11CEDFEFF114}" type="parTrans" cxnId="{40F88F1C-F499-4F5A-B93A-BC392D617024}">
      <dgm:prSet/>
      <dgm:spPr/>
      <dgm:t>
        <a:bodyPr/>
        <a:lstStyle/>
        <a:p>
          <a:endParaRPr lang="en-US"/>
        </a:p>
      </dgm:t>
    </dgm:pt>
    <dgm:pt modelId="{E9A279A1-F202-41D2-9DB8-B289D2E0C58B}" type="sibTrans" cxnId="{40F88F1C-F499-4F5A-B93A-BC392D617024}">
      <dgm:prSet/>
      <dgm:spPr/>
      <dgm:t>
        <a:bodyPr/>
        <a:lstStyle/>
        <a:p>
          <a:endParaRPr lang="en-US"/>
        </a:p>
      </dgm:t>
    </dgm:pt>
    <dgm:pt modelId="{3CA0E9BD-946A-4C19-B940-388DB8ED1723}">
      <dgm:prSet/>
      <dgm:spPr/>
      <dgm: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more affordable housing stock for renters, transitional housing, and permanent supportive housing options</a:t>
          </a:r>
          <a:endParaRPr lang="en-US" b="1" dirty="0"/>
        </a:p>
      </dgm:t>
    </dgm:pt>
    <dgm:pt modelId="{2C24A260-2BA8-46D6-B2C9-FC4FA7664E14}" type="parTrans" cxnId="{04CADD98-CA7E-4054-9BBF-D287DC924D66}">
      <dgm:prSet/>
      <dgm:spPr/>
      <dgm:t>
        <a:bodyPr/>
        <a:lstStyle/>
        <a:p>
          <a:endParaRPr lang="en-US"/>
        </a:p>
      </dgm:t>
    </dgm:pt>
    <dgm:pt modelId="{0EFC571A-9B8B-46D6-8AB9-3E95ED963AE5}" type="sibTrans" cxnId="{04CADD98-CA7E-4054-9BBF-D287DC924D66}">
      <dgm:prSet/>
      <dgm:spPr/>
      <dgm:t>
        <a:bodyPr/>
        <a:lstStyle/>
        <a:p>
          <a:endParaRPr lang="en-US"/>
        </a:p>
      </dgm:t>
    </dgm:pt>
    <dgm:pt modelId="{90B94A76-C777-460A-8978-04956D2BAD74}">
      <dgm:prSet/>
      <dgm:spPr/>
      <dgm:t>
        <a:bodyPr/>
        <a:lstStyle/>
        <a:p>
          <a:r>
            <a:rPr lang="en-US">
              <a:effectLst/>
              <a:latin typeface="Calibri" panose="020F0502020204030204" pitchFamily="34" charset="0"/>
              <a:ea typeface="Times New Roman" panose="02020603050405020304" pitchFamily="18" charset="0"/>
              <a:cs typeface="Calibri" panose="020F0502020204030204" pitchFamily="34" charset="0"/>
            </a:rPr>
            <a:t>invest in learning more about the local network resources</a:t>
          </a:r>
          <a:endParaRPr lang="en-US" b="1"/>
        </a:p>
      </dgm:t>
    </dgm:pt>
    <dgm:pt modelId="{D7955834-84E1-442B-84D3-B05CB26C581E}" type="parTrans" cxnId="{EFC23F44-A1AC-4CEA-B09E-A43055AEA5A6}">
      <dgm:prSet/>
      <dgm:spPr/>
      <dgm:t>
        <a:bodyPr/>
        <a:lstStyle/>
        <a:p>
          <a:endParaRPr lang="en-US"/>
        </a:p>
      </dgm:t>
    </dgm:pt>
    <dgm:pt modelId="{4AD6088B-0956-40DE-8BAC-90711C257F77}" type="sibTrans" cxnId="{EFC23F44-A1AC-4CEA-B09E-A43055AEA5A6}">
      <dgm:prSet/>
      <dgm:spPr/>
      <dgm:t>
        <a:bodyPr/>
        <a:lstStyle/>
        <a:p>
          <a:endParaRPr lang="en-US"/>
        </a:p>
      </dgm:t>
    </dgm:pt>
    <dgm:pt modelId="{2F34F0D2-B283-43D1-8841-4C68840619B4}">
      <dgm:prSet/>
      <dgm:spPr/>
      <dgm:t>
        <a:bodyPr/>
        <a:lstStyle/>
        <a:p>
          <a:r>
            <a:rPr lang="en-US">
              <a:effectLst/>
              <a:latin typeface="Calibri" panose="020F0502020204030204" pitchFamily="34" charset="0"/>
              <a:ea typeface="Times New Roman" panose="02020603050405020304" pitchFamily="18" charset="0"/>
              <a:cs typeface="Calibri" panose="020F0502020204030204" pitchFamily="34" charset="0"/>
            </a:rPr>
            <a:t>consider seeking funding to support a network navigator to ensure transparency of program services </a:t>
          </a:r>
          <a:endParaRPr lang="en-US"/>
        </a:p>
      </dgm:t>
    </dgm:pt>
    <dgm:pt modelId="{7E4E1E59-0A33-4223-A936-28CF3497A982}" type="parTrans" cxnId="{92F3C7E5-6ED0-4A78-9E66-488BB84F8D27}">
      <dgm:prSet/>
      <dgm:spPr/>
      <dgm:t>
        <a:bodyPr/>
        <a:lstStyle/>
        <a:p>
          <a:endParaRPr lang="en-US"/>
        </a:p>
      </dgm:t>
    </dgm:pt>
    <dgm:pt modelId="{7BAB2C8C-AD7F-4121-8E5D-ED9F1F9FDF47}" type="sibTrans" cxnId="{92F3C7E5-6ED0-4A78-9E66-488BB84F8D27}">
      <dgm:prSet/>
      <dgm:spPr/>
      <dgm:t>
        <a:bodyPr/>
        <a:lstStyle/>
        <a:p>
          <a:endParaRPr lang="en-US"/>
        </a:p>
      </dgm:t>
    </dgm:pt>
    <dgm:pt modelId="{A7A42F5E-51AF-4096-A377-7DBCA37F1F0E}">
      <dgm:prSet/>
      <dgm:spPr/>
      <dgm:t>
        <a:bodyPr/>
        <a:lstStyle/>
        <a:p>
          <a:r>
            <a:rPr lang="en-US">
              <a:effectLst/>
              <a:latin typeface="Calibri" panose="020F0502020204030204" pitchFamily="34" charset="0"/>
              <a:ea typeface="Times New Roman" panose="02020603050405020304" pitchFamily="18" charset="0"/>
              <a:cs typeface="Calibri" panose="020F0502020204030204" pitchFamily="34" charset="0"/>
            </a:rPr>
            <a:t>seek out other funding to address common challenges</a:t>
          </a:r>
          <a:endParaRPr lang="en-US"/>
        </a:p>
      </dgm:t>
    </dgm:pt>
    <dgm:pt modelId="{703295DC-045A-4FFC-97C5-246A364FE605}" type="parTrans" cxnId="{5E2755EF-C1EF-49A0-9A82-F50F91C17729}">
      <dgm:prSet/>
      <dgm:spPr/>
      <dgm:t>
        <a:bodyPr/>
        <a:lstStyle/>
        <a:p>
          <a:endParaRPr lang="en-US"/>
        </a:p>
      </dgm:t>
    </dgm:pt>
    <dgm:pt modelId="{590223C0-84D7-4946-8449-D687A9892DF1}" type="sibTrans" cxnId="{5E2755EF-C1EF-49A0-9A82-F50F91C17729}">
      <dgm:prSet/>
      <dgm:spPr/>
      <dgm:t>
        <a:bodyPr/>
        <a:lstStyle/>
        <a:p>
          <a:endParaRPr lang="en-US"/>
        </a:p>
      </dgm:t>
    </dgm:pt>
    <dgm:pt modelId="{56FAFC9E-586B-4DA4-9818-E46FE123013D}" type="pres">
      <dgm:prSet presAssocID="{046D2DEF-29B7-4539-9E57-35BD75B8BC29}" presName="vert0" presStyleCnt="0">
        <dgm:presLayoutVars>
          <dgm:dir/>
          <dgm:animOne val="branch"/>
          <dgm:animLvl val="lvl"/>
        </dgm:presLayoutVars>
      </dgm:prSet>
      <dgm:spPr/>
    </dgm:pt>
    <dgm:pt modelId="{ED536ECD-5F6B-49F9-8AEA-C997E5CC046A}" type="pres">
      <dgm:prSet presAssocID="{8640201E-4418-414D-98BD-18815E19D969}" presName="thickLine" presStyleLbl="alignNode1" presStyleIdx="0" presStyleCnt="5"/>
      <dgm:spPr/>
    </dgm:pt>
    <dgm:pt modelId="{8E67B2B8-4561-4DBC-935F-85585FC78C7B}" type="pres">
      <dgm:prSet presAssocID="{8640201E-4418-414D-98BD-18815E19D969}" presName="horz1" presStyleCnt="0"/>
      <dgm:spPr/>
    </dgm:pt>
    <dgm:pt modelId="{830E04DF-DFEF-44BC-8D2E-C7073526544D}" type="pres">
      <dgm:prSet presAssocID="{8640201E-4418-414D-98BD-18815E19D969}" presName="tx1" presStyleLbl="revTx" presStyleIdx="0" presStyleCnt="5"/>
      <dgm:spPr/>
    </dgm:pt>
    <dgm:pt modelId="{EDEB5D12-475F-4B83-A515-935C64EFCBD3}" type="pres">
      <dgm:prSet presAssocID="{8640201E-4418-414D-98BD-18815E19D969}" presName="vert1" presStyleCnt="0"/>
      <dgm:spPr/>
    </dgm:pt>
    <dgm:pt modelId="{C66E8D02-4AE3-46BD-B10C-E81E3EB16E44}" type="pres">
      <dgm:prSet presAssocID="{3CA0E9BD-946A-4C19-B940-388DB8ED1723}" presName="thickLine" presStyleLbl="alignNode1" presStyleIdx="1" presStyleCnt="5"/>
      <dgm:spPr/>
    </dgm:pt>
    <dgm:pt modelId="{B6EFC6E8-9C95-47B5-B532-0459017D1751}" type="pres">
      <dgm:prSet presAssocID="{3CA0E9BD-946A-4C19-B940-388DB8ED1723}" presName="horz1" presStyleCnt="0"/>
      <dgm:spPr/>
    </dgm:pt>
    <dgm:pt modelId="{FA0CC71B-B62E-4366-9112-E770D2B338B5}" type="pres">
      <dgm:prSet presAssocID="{3CA0E9BD-946A-4C19-B940-388DB8ED1723}" presName="tx1" presStyleLbl="revTx" presStyleIdx="1" presStyleCnt="5"/>
      <dgm:spPr/>
    </dgm:pt>
    <dgm:pt modelId="{83B4A0D8-4D91-4D89-9A36-4AA49172C524}" type="pres">
      <dgm:prSet presAssocID="{3CA0E9BD-946A-4C19-B940-388DB8ED1723}" presName="vert1" presStyleCnt="0"/>
      <dgm:spPr/>
    </dgm:pt>
    <dgm:pt modelId="{41446434-BD73-41BF-9D3E-DF9897A19531}" type="pres">
      <dgm:prSet presAssocID="{90B94A76-C777-460A-8978-04956D2BAD74}" presName="thickLine" presStyleLbl="alignNode1" presStyleIdx="2" presStyleCnt="5"/>
      <dgm:spPr/>
    </dgm:pt>
    <dgm:pt modelId="{80FAD63C-2A64-4B1E-A0A2-D058889FE616}" type="pres">
      <dgm:prSet presAssocID="{90B94A76-C777-460A-8978-04956D2BAD74}" presName="horz1" presStyleCnt="0"/>
      <dgm:spPr/>
    </dgm:pt>
    <dgm:pt modelId="{5B427B51-2DCD-454D-964C-0D84A0C094C5}" type="pres">
      <dgm:prSet presAssocID="{90B94A76-C777-460A-8978-04956D2BAD74}" presName="tx1" presStyleLbl="revTx" presStyleIdx="2" presStyleCnt="5"/>
      <dgm:spPr/>
    </dgm:pt>
    <dgm:pt modelId="{F2EBC775-4D4F-4F79-9F89-A5A7C873D99D}" type="pres">
      <dgm:prSet presAssocID="{90B94A76-C777-460A-8978-04956D2BAD74}" presName="vert1" presStyleCnt="0"/>
      <dgm:spPr/>
    </dgm:pt>
    <dgm:pt modelId="{5AFA040D-5BD9-405D-BDDF-B9E6FEF1E977}" type="pres">
      <dgm:prSet presAssocID="{2F34F0D2-B283-43D1-8841-4C68840619B4}" presName="thickLine" presStyleLbl="alignNode1" presStyleIdx="3" presStyleCnt="5"/>
      <dgm:spPr/>
    </dgm:pt>
    <dgm:pt modelId="{7FF9BCEE-ABC8-40A6-8DF1-2117E91E0AE9}" type="pres">
      <dgm:prSet presAssocID="{2F34F0D2-B283-43D1-8841-4C68840619B4}" presName="horz1" presStyleCnt="0"/>
      <dgm:spPr/>
    </dgm:pt>
    <dgm:pt modelId="{1B68C370-4E13-4063-ABA8-566067A11928}" type="pres">
      <dgm:prSet presAssocID="{2F34F0D2-B283-43D1-8841-4C68840619B4}" presName="tx1" presStyleLbl="revTx" presStyleIdx="3" presStyleCnt="5"/>
      <dgm:spPr/>
    </dgm:pt>
    <dgm:pt modelId="{3229EE63-93BB-4DBA-AFB4-92F880B38DA3}" type="pres">
      <dgm:prSet presAssocID="{2F34F0D2-B283-43D1-8841-4C68840619B4}" presName="vert1" presStyleCnt="0"/>
      <dgm:spPr/>
    </dgm:pt>
    <dgm:pt modelId="{5FBE1F87-01A2-4CF3-8659-2F776680E217}" type="pres">
      <dgm:prSet presAssocID="{A7A42F5E-51AF-4096-A377-7DBCA37F1F0E}" presName="thickLine" presStyleLbl="alignNode1" presStyleIdx="4" presStyleCnt="5"/>
      <dgm:spPr/>
    </dgm:pt>
    <dgm:pt modelId="{AD19449E-9D57-41C5-99F7-A58CB19FB315}" type="pres">
      <dgm:prSet presAssocID="{A7A42F5E-51AF-4096-A377-7DBCA37F1F0E}" presName="horz1" presStyleCnt="0"/>
      <dgm:spPr/>
    </dgm:pt>
    <dgm:pt modelId="{D4661253-30A9-44A9-BD60-78A2F39C52AA}" type="pres">
      <dgm:prSet presAssocID="{A7A42F5E-51AF-4096-A377-7DBCA37F1F0E}" presName="tx1" presStyleLbl="revTx" presStyleIdx="4" presStyleCnt="5"/>
      <dgm:spPr/>
    </dgm:pt>
    <dgm:pt modelId="{C66F3C87-C697-4BBF-96F9-A75F7C616F2F}" type="pres">
      <dgm:prSet presAssocID="{A7A42F5E-51AF-4096-A377-7DBCA37F1F0E}" presName="vert1" presStyleCnt="0"/>
      <dgm:spPr/>
    </dgm:pt>
  </dgm:ptLst>
  <dgm:cxnLst>
    <dgm:cxn modelId="{40F88F1C-F499-4F5A-B93A-BC392D617024}" srcId="{046D2DEF-29B7-4539-9E57-35BD75B8BC29}" destId="{8640201E-4418-414D-98BD-18815E19D969}" srcOrd="0" destOrd="0" parTransId="{196F5C04-75EB-4AF7-8E6B-11CEDFEFF114}" sibTransId="{E9A279A1-F202-41D2-9DB8-B289D2E0C58B}"/>
    <dgm:cxn modelId="{45E21C26-A503-4580-9A8E-BF25A06169BF}" type="presOf" srcId="{046D2DEF-29B7-4539-9E57-35BD75B8BC29}" destId="{56FAFC9E-586B-4DA4-9818-E46FE123013D}" srcOrd="0" destOrd="0" presId="urn:microsoft.com/office/officeart/2008/layout/LinedList"/>
    <dgm:cxn modelId="{EFC23F44-A1AC-4CEA-B09E-A43055AEA5A6}" srcId="{046D2DEF-29B7-4539-9E57-35BD75B8BC29}" destId="{90B94A76-C777-460A-8978-04956D2BAD74}" srcOrd="2" destOrd="0" parTransId="{D7955834-84E1-442B-84D3-B05CB26C581E}" sibTransId="{4AD6088B-0956-40DE-8BAC-90711C257F77}"/>
    <dgm:cxn modelId="{2E758545-D508-425B-A2D6-8AD5ADEC1617}" type="presOf" srcId="{2F34F0D2-B283-43D1-8841-4C68840619B4}" destId="{1B68C370-4E13-4063-ABA8-566067A11928}" srcOrd="0" destOrd="0" presId="urn:microsoft.com/office/officeart/2008/layout/LinedList"/>
    <dgm:cxn modelId="{EA992471-007A-4797-95D8-AA138C6A2A1D}" type="presOf" srcId="{90B94A76-C777-460A-8978-04956D2BAD74}" destId="{5B427B51-2DCD-454D-964C-0D84A0C094C5}" srcOrd="0" destOrd="0" presId="urn:microsoft.com/office/officeart/2008/layout/LinedList"/>
    <dgm:cxn modelId="{9C12AD88-2464-4343-AD5D-C5F1BECD0C97}" type="presOf" srcId="{A7A42F5E-51AF-4096-A377-7DBCA37F1F0E}" destId="{D4661253-30A9-44A9-BD60-78A2F39C52AA}" srcOrd="0" destOrd="0" presId="urn:microsoft.com/office/officeart/2008/layout/LinedList"/>
    <dgm:cxn modelId="{04CADD98-CA7E-4054-9BBF-D287DC924D66}" srcId="{046D2DEF-29B7-4539-9E57-35BD75B8BC29}" destId="{3CA0E9BD-946A-4C19-B940-388DB8ED1723}" srcOrd="1" destOrd="0" parTransId="{2C24A260-2BA8-46D6-B2C9-FC4FA7664E14}" sibTransId="{0EFC571A-9B8B-46D6-8AB9-3E95ED963AE5}"/>
    <dgm:cxn modelId="{903C32C2-D777-49CC-AAA3-C9B89AAA61AB}" type="presOf" srcId="{8640201E-4418-414D-98BD-18815E19D969}" destId="{830E04DF-DFEF-44BC-8D2E-C7073526544D}" srcOrd="0" destOrd="0" presId="urn:microsoft.com/office/officeart/2008/layout/LinedList"/>
    <dgm:cxn modelId="{EAFD75C6-C13E-42EA-BCD6-303C6B7AA531}" type="presOf" srcId="{3CA0E9BD-946A-4C19-B940-388DB8ED1723}" destId="{FA0CC71B-B62E-4366-9112-E770D2B338B5}" srcOrd="0" destOrd="0" presId="urn:microsoft.com/office/officeart/2008/layout/LinedList"/>
    <dgm:cxn modelId="{92F3C7E5-6ED0-4A78-9E66-488BB84F8D27}" srcId="{046D2DEF-29B7-4539-9E57-35BD75B8BC29}" destId="{2F34F0D2-B283-43D1-8841-4C68840619B4}" srcOrd="3" destOrd="0" parTransId="{7E4E1E59-0A33-4223-A936-28CF3497A982}" sibTransId="{7BAB2C8C-AD7F-4121-8E5D-ED9F1F9FDF47}"/>
    <dgm:cxn modelId="{5E2755EF-C1EF-49A0-9A82-F50F91C17729}" srcId="{046D2DEF-29B7-4539-9E57-35BD75B8BC29}" destId="{A7A42F5E-51AF-4096-A377-7DBCA37F1F0E}" srcOrd="4" destOrd="0" parTransId="{703295DC-045A-4FFC-97C5-246A364FE605}" sibTransId="{590223C0-84D7-4946-8449-D687A9892DF1}"/>
    <dgm:cxn modelId="{8F813BB1-A4F7-41FE-B906-2A62D45DD086}" type="presParOf" srcId="{56FAFC9E-586B-4DA4-9818-E46FE123013D}" destId="{ED536ECD-5F6B-49F9-8AEA-C997E5CC046A}" srcOrd="0" destOrd="0" presId="urn:microsoft.com/office/officeart/2008/layout/LinedList"/>
    <dgm:cxn modelId="{141F77DB-D8CC-437D-A3A5-F0D3FA57A6C1}" type="presParOf" srcId="{56FAFC9E-586B-4DA4-9818-E46FE123013D}" destId="{8E67B2B8-4561-4DBC-935F-85585FC78C7B}" srcOrd="1" destOrd="0" presId="urn:microsoft.com/office/officeart/2008/layout/LinedList"/>
    <dgm:cxn modelId="{B8BF4DD9-C960-4529-B2DD-159B502B0BF6}" type="presParOf" srcId="{8E67B2B8-4561-4DBC-935F-85585FC78C7B}" destId="{830E04DF-DFEF-44BC-8D2E-C7073526544D}" srcOrd="0" destOrd="0" presId="urn:microsoft.com/office/officeart/2008/layout/LinedList"/>
    <dgm:cxn modelId="{FA324832-4484-469A-B2C5-82C217637F16}" type="presParOf" srcId="{8E67B2B8-4561-4DBC-935F-85585FC78C7B}" destId="{EDEB5D12-475F-4B83-A515-935C64EFCBD3}" srcOrd="1" destOrd="0" presId="urn:microsoft.com/office/officeart/2008/layout/LinedList"/>
    <dgm:cxn modelId="{F30F2AF8-8BA5-4510-851F-4C14354A3F19}" type="presParOf" srcId="{56FAFC9E-586B-4DA4-9818-E46FE123013D}" destId="{C66E8D02-4AE3-46BD-B10C-E81E3EB16E44}" srcOrd="2" destOrd="0" presId="urn:microsoft.com/office/officeart/2008/layout/LinedList"/>
    <dgm:cxn modelId="{E3629209-912D-45F1-A0EA-8CFB90EB7712}" type="presParOf" srcId="{56FAFC9E-586B-4DA4-9818-E46FE123013D}" destId="{B6EFC6E8-9C95-47B5-B532-0459017D1751}" srcOrd="3" destOrd="0" presId="urn:microsoft.com/office/officeart/2008/layout/LinedList"/>
    <dgm:cxn modelId="{5FFE35E9-BF9D-4FB8-BB9A-36C393514AFB}" type="presParOf" srcId="{B6EFC6E8-9C95-47B5-B532-0459017D1751}" destId="{FA0CC71B-B62E-4366-9112-E770D2B338B5}" srcOrd="0" destOrd="0" presId="urn:microsoft.com/office/officeart/2008/layout/LinedList"/>
    <dgm:cxn modelId="{04B6A120-2E20-412D-B8CA-F681E94AD766}" type="presParOf" srcId="{B6EFC6E8-9C95-47B5-B532-0459017D1751}" destId="{83B4A0D8-4D91-4D89-9A36-4AA49172C524}" srcOrd="1" destOrd="0" presId="urn:microsoft.com/office/officeart/2008/layout/LinedList"/>
    <dgm:cxn modelId="{182EAEF3-A583-4311-97ED-41E30F11325D}" type="presParOf" srcId="{56FAFC9E-586B-4DA4-9818-E46FE123013D}" destId="{41446434-BD73-41BF-9D3E-DF9897A19531}" srcOrd="4" destOrd="0" presId="urn:microsoft.com/office/officeart/2008/layout/LinedList"/>
    <dgm:cxn modelId="{BBB29C1F-E1CF-4DA4-8201-0E4CFBF5DEA6}" type="presParOf" srcId="{56FAFC9E-586B-4DA4-9818-E46FE123013D}" destId="{80FAD63C-2A64-4B1E-A0A2-D058889FE616}" srcOrd="5" destOrd="0" presId="urn:microsoft.com/office/officeart/2008/layout/LinedList"/>
    <dgm:cxn modelId="{3F56FAEF-E3D4-4FCB-B2E0-E908D2B5BAB0}" type="presParOf" srcId="{80FAD63C-2A64-4B1E-A0A2-D058889FE616}" destId="{5B427B51-2DCD-454D-964C-0D84A0C094C5}" srcOrd="0" destOrd="0" presId="urn:microsoft.com/office/officeart/2008/layout/LinedList"/>
    <dgm:cxn modelId="{69A2B8C0-CFA0-4ED3-83A7-A3831E97FA35}" type="presParOf" srcId="{80FAD63C-2A64-4B1E-A0A2-D058889FE616}" destId="{F2EBC775-4D4F-4F79-9F89-A5A7C873D99D}" srcOrd="1" destOrd="0" presId="urn:microsoft.com/office/officeart/2008/layout/LinedList"/>
    <dgm:cxn modelId="{C3637EBC-DA5E-4D37-9848-5E6EB8E54696}" type="presParOf" srcId="{56FAFC9E-586B-4DA4-9818-E46FE123013D}" destId="{5AFA040D-5BD9-405D-BDDF-B9E6FEF1E977}" srcOrd="6" destOrd="0" presId="urn:microsoft.com/office/officeart/2008/layout/LinedList"/>
    <dgm:cxn modelId="{700A12D4-66CD-4D70-813A-7216909BE1B3}" type="presParOf" srcId="{56FAFC9E-586B-4DA4-9818-E46FE123013D}" destId="{7FF9BCEE-ABC8-40A6-8DF1-2117E91E0AE9}" srcOrd="7" destOrd="0" presId="urn:microsoft.com/office/officeart/2008/layout/LinedList"/>
    <dgm:cxn modelId="{6F4AE79D-F5D0-4A5D-A169-155CB8990225}" type="presParOf" srcId="{7FF9BCEE-ABC8-40A6-8DF1-2117E91E0AE9}" destId="{1B68C370-4E13-4063-ABA8-566067A11928}" srcOrd="0" destOrd="0" presId="urn:microsoft.com/office/officeart/2008/layout/LinedList"/>
    <dgm:cxn modelId="{CAE938E4-FADE-433E-A050-F08A51B621A7}" type="presParOf" srcId="{7FF9BCEE-ABC8-40A6-8DF1-2117E91E0AE9}" destId="{3229EE63-93BB-4DBA-AFB4-92F880B38DA3}" srcOrd="1" destOrd="0" presId="urn:microsoft.com/office/officeart/2008/layout/LinedList"/>
    <dgm:cxn modelId="{0541EF15-989A-4050-9CCA-D570F5485BFB}" type="presParOf" srcId="{56FAFC9E-586B-4DA4-9818-E46FE123013D}" destId="{5FBE1F87-01A2-4CF3-8659-2F776680E217}" srcOrd="8" destOrd="0" presId="urn:microsoft.com/office/officeart/2008/layout/LinedList"/>
    <dgm:cxn modelId="{DB39AB57-99DF-492C-8216-1D096D020058}" type="presParOf" srcId="{56FAFC9E-586B-4DA4-9818-E46FE123013D}" destId="{AD19449E-9D57-41C5-99F7-A58CB19FB315}" srcOrd="9" destOrd="0" presId="urn:microsoft.com/office/officeart/2008/layout/LinedList"/>
    <dgm:cxn modelId="{C19CBB65-1069-48DD-A8B7-44CE54EE0D4D}" type="presParOf" srcId="{AD19449E-9D57-41C5-99F7-A58CB19FB315}" destId="{D4661253-30A9-44A9-BD60-78A2F39C52AA}" srcOrd="0" destOrd="0" presId="urn:microsoft.com/office/officeart/2008/layout/LinedList"/>
    <dgm:cxn modelId="{C2B413F8-4BBB-4412-B1ED-7608BA3A5D7D}" type="presParOf" srcId="{AD19449E-9D57-41C5-99F7-A58CB19FB315}" destId="{C66F3C87-C697-4BBF-96F9-A75F7C616F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D2DEF-29B7-4539-9E57-35BD75B8BC29}"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640201E-4418-414D-98BD-18815E19D969}">
      <dgm:prSet/>
      <dgm:spPr/>
      <dgm:t>
        <a:bodyPr/>
        <a:lstStyle/>
        <a:p>
          <a:r>
            <a:rPr lang="en-US" dirty="0"/>
            <a:t>A lack of childcare openings </a:t>
          </a:r>
          <a:r>
            <a:rPr lang="en-US" b="1" dirty="0"/>
            <a:t>impedes many parents from returning to work and causes turnover </a:t>
          </a:r>
          <a:r>
            <a:rPr lang="en-US" dirty="0"/>
            <a:t>and difficulty retaining workers</a:t>
          </a:r>
        </a:p>
      </dgm:t>
    </dgm:pt>
    <dgm:pt modelId="{196F5C04-75EB-4AF7-8E6B-11CEDFEFF114}" type="parTrans" cxnId="{40F88F1C-F499-4F5A-B93A-BC392D617024}">
      <dgm:prSet/>
      <dgm:spPr/>
      <dgm:t>
        <a:bodyPr/>
        <a:lstStyle/>
        <a:p>
          <a:endParaRPr lang="en-US"/>
        </a:p>
      </dgm:t>
    </dgm:pt>
    <dgm:pt modelId="{E9A279A1-F202-41D2-9DB8-B289D2E0C58B}" type="sibTrans" cxnId="{40F88F1C-F499-4F5A-B93A-BC392D617024}">
      <dgm:prSet/>
      <dgm:spPr/>
      <dgm:t>
        <a:bodyPr/>
        <a:lstStyle/>
        <a:p>
          <a:endParaRPr lang="en-US"/>
        </a:p>
      </dgm:t>
    </dgm:pt>
    <dgm:pt modelId="{3CA0E9BD-946A-4C19-B940-388DB8ED1723}">
      <dgm:prSet/>
      <dgm:spPr/>
      <dgm:t>
        <a:bodyPr/>
        <a:lstStyle/>
        <a:p>
          <a:r>
            <a:rPr lang="en-US" dirty="0"/>
            <a:t>Many childcare workers, especially entry-level, </a:t>
          </a:r>
          <a:r>
            <a:rPr lang="en-US" b="1" dirty="0"/>
            <a:t>do not earn family-sustaining wages </a:t>
          </a:r>
          <a:r>
            <a:rPr lang="en-US" dirty="0"/>
            <a:t>and cannot afford to stay in the profession.</a:t>
          </a:r>
        </a:p>
      </dgm:t>
    </dgm:pt>
    <dgm:pt modelId="{2C24A260-2BA8-46D6-B2C9-FC4FA7664E14}" type="parTrans" cxnId="{04CADD98-CA7E-4054-9BBF-D287DC924D66}">
      <dgm:prSet/>
      <dgm:spPr/>
      <dgm:t>
        <a:bodyPr/>
        <a:lstStyle/>
        <a:p>
          <a:endParaRPr lang="en-US"/>
        </a:p>
      </dgm:t>
    </dgm:pt>
    <dgm:pt modelId="{0EFC571A-9B8B-46D6-8AB9-3E95ED963AE5}" type="sibTrans" cxnId="{04CADD98-CA7E-4054-9BBF-D287DC924D66}">
      <dgm:prSet/>
      <dgm:spPr/>
      <dgm:t>
        <a:bodyPr/>
        <a:lstStyle/>
        <a:p>
          <a:endParaRPr lang="en-US"/>
        </a:p>
      </dgm:t>
    </dgm:pt>
    <dgm:pt modelId="{90B94A76-C777-460A-8978-04956D2BAD74}">
      <dgm:prSet/>
      <dgm:spPr/>
      <dgm:t>
        <a:bodyPr/>
        <a:lstStyle/>
        <a:p>
          <a:r>
            <a:rPr lang="en-US" dirty="0"/>
            <a:t>Education providers are experimenting with </a:t>
          </a:r>
          <a:r>
            <a:rPr lang="en-US" b="1" dirty="0"/>
            <a:t>rapid certifications and skill upgrades</a:t>
          </a:r>
        </a:p>
      </dgm:t>
    </dgm:pt>
    <dgm:pt modelId="{D7955834-84E1-442B-84D3-B05CB26C581E}" type="parTrans" cxnId="{EFC23F44-A1AC-4CEA-B09E-A43055AEA5A6}">
      <dgm:prSet/>
      <dgm:spPr/>
      <dgm:t>
        <a:bodyPr/>
        <a:lstStyle/>
        <a:p>
          <a:endParaRPr lang="en-US"/>
        </a:p>
      </dgm:t>
    </dgm:pt>
    <dgm:pt modelId="{4AD6088B-0956-40DE-8BAC-90711C257F77}" type="sibTrans" cxnId="{EFC23F44-A1AC-4CEA-B09E-A43055AEA5A6}">
      <dgm:prSet/>
      <dgm:spPr/>
      <dgm:t>
        <a:bodyPr/>
        <a:lstStyle/>
        <a:p>
          <a:endParaRPr lang="en-US"/>
        </a:p>
      </dgm:t>
    </dgm:pt>
    <dgm:pt modelId="{9C07629F-AC8F-4365-869B-15424BE6D2E4}">
      <dgm:prSet/>
      <dgm:spPr/>
      <dgm:t>
        <a:bodyPr/>
        <a:lstStyle/>
        <a:p>
          <a:r>
            <a:rPr lang="en-US" dirty="0"/>
            <a:t>The certification fees for advancement can be a </a:t>
          </a:r>
          <a:r>
            <a:rPr lang="en-US" b="1" dirty="0"/>
            <a:t>significant barrier </a:t>
          </a:r>
          <a:r>
            <a:rPr lang="en-US" dirty="0"/>
            <a:t>for those looking to improve their skills</a:t>
          </a:r>
        </a:p>
      </dgm:t>
    </dgm:pt>
    <dgm:pt modelId="{4B37D24B-EA2D-4512-AABC-E55D35158B25}" type="parTrans" cxnId="{E1478A96-323F-4651-94B6-83C9BA020F18}">
      <dgm:prSet/>
      <dgm:spPr/>
      <dgm:t>
        <a:bodyPr/>
        <a:lstStyle/>
        <a:p>
          <a:endParaRPr lang="en-US"/>
        </a:p>
      </dgm:t>
    </dgm:pt>
    <dgm:pt modelId="{FC65D389-1786-48AF-BCD7-70B6FF64E3A9}" type="sibTrans" cxnId="{E1478A96-323F-4651-94B6-83C9BA020F18}">
      <dgm:prSet/>
      <dgm:spPr/>
      <dgm:t>
        <a:bodyPr/>
        <a:lstStyle/>
        <a:p>
          <a:endParaRPr lang="en-US"/>
        </a:p>
      </dgm:t>
    </dgm:pt>
    <dgm:pt modelId="{0E377609-53FE-4B1F-9833-AE4516320643}">
      <dgm:prSet/>
      <dgm:spPr/>
      <dgm:t>
        <a:bodyPr/>
        <a:lstStyle/>
        <a:p>
          <a:r>
            <a:rPr lang="en-US" dirty="0"/>
            <a:t>Many of the existing home care providers are </a:t>
          </a:r>
          <a:r>
            <a:rPr lang="en-US" b="1" dirty="0"/>
            <a:t>ready to retire without successors</a:t>
          </a:r>
        </a:p>
      </dgm:t>
    </dgm:pt>
    <dgm:pt modelId="{33C90EC9-5704-4299-B768-918AA16F54E7}" type="parTrans" cxnId="{91C8FED8-6E10-4F85-9543-DE8882FFE4F5}">
      <dgm:prSet/>
      <dgm:spPr/>
    </dgm:pt>
    <dgm:pt modelId="{519307FF-A927-434C-884F-0FF8FE37054C}" type="sibTrans" cxnId="{91C8FED8-6E10-4F85-9543-DE8882FFE4F5}">
      <dgm:prSet/>
      <dgm:spPr/>
    </dgm:pt>
    <dgm:pt modelId="{6CA42DC2-FFAE-CE43-9BE9-C79AAAB0B8D9}" type="pres">
      <dgm:prSet presAssocID="{046D2DEF-29B7-4539-9E57-35BD75B8BC29}" presName="vert0" presStyleCnt="0">
        <dgm:presLayoutVars>
          <dgm:dir/>
          <dgm:animOne val="branch"/>
          <dgm:animLvl val="lvl"/>
        </dgm:presLayoutVars>
      </dgm:prSet>
      <dgm:spPr/>
    </dgm:pt>
    <dgm:pt modelId="{01F77072-EF77-594F-8154-629841CF481D}" type="pres">
      <dgm:prSet presAssocID="{8640201E-4418-414D-98BD-18815E19D969}" presName="thickLine" presStyleLbl="alignNode1" presStyleIdx="0" presStyleCnt="5"/>
      <dgm:spPr/>
    </dgm:pt>
    <dgm:pt modelId="{B6448B26-EFF7-D648-B007-DB93A6C9C08D}" type="pres">
      <dgm:prSet presAssocID="{8640201E-4418-414D-98BD-18815E19D969}" presName="horz1" presStyleCnt="0"/>
      <dgm:spPr/>
    </dgm:pt>
    <dgm:pt modelId="{406C4CAC-2AE3-D64C-B569-13B9375D5AA7}" type="pres">
      <dgm:prSet presAssocID="{8640201E-4418-414D-98BD-18815E19D969}" presName="tx1" presStyleLbl="revTx" presStyleIdx="0" presStyleCnt="5"/>
      <dgm:spPr/>
    </dgm:pt>
    <dgm:pt modelId="{1DC72D4B-19B4-A54B-BE6E-A58193A00548}" type="pres">
      <dgm:prSet presAssocID="{8640201E-4418-414D-98BD-18815E19D969}" presName="vert1" presStyleCnt="0"/>
      <dgm:spPr/>
    </dgm:pt>
    <dgm:pt modelId="{8CBD632C-CD54-264A-BD72-56AFFA1E8BBB}" type="pres">
      <dgm:prSet presAssocID="{3CA0E9BD-946A-4C19-B940-388DB8ED1723}" presName="thickLine" presStyleLbl="alignNode1" presStyleIdx="1" presStyleCnt="5"/>
      <dgm:spPr/>
    </dgm:pt>
    <dgm:pt modelId="{9693CFEF-09AA-DA46-8D8F-5E1941762A52}" type="pres">
      <dgm:prSet presAssocID="{3CA0E9BD-946A-4C19-B940-388DB8ED1723}" presName="horz1" presStyleCnt="0"/>
      <dgm:spPr/>
    </dgm:pt>
    <dgm:pt modelId="{397D664D-5C10-954E-ACB0-3A55B7CFF428}" type="pres">
      <dgm:prSet presAssocID="{3CA0E9BD-946A-4C19-B940-388DB8ED1723}" presName="tx1" presStyleLbl="revTx" presStyleIdx="1" presStyleCnt="5"/>
      <dgm:spPr/>
    </dgm:pt>
    <dgm:pt modelId="{D2B3BD65-7867-0847-8B7B-982CF60279C8}" type="pres">
      <dgm:prSet presAssocID="{3CA0E9BD-946A-4C19-B940-388DB8ED1723}" presName="vert1" presStyleCnt="0"/>
      <dgm:spPr/>
    </dgm:pt>
    <dgm:pt modelId="{77EF7C5B-F268-8C49-8F04-9DCB7BE9C931}" type="pres">
      <dgm:prSet presAssocID="{90B94A76-C777-460A-8978-04956D2BAD74}" presName="thickLine" presStyleLbl="alignNode1" presStyleIdx="2" presStyleCnt="5"/>
      <dgm:spPr/>
    </dgm:pt>
    <dgm:pt modelId="{E6231D2E-1F99-204F-AF28-74AB20D1EEDF}" type="pres">
      <dgm:prSet presAssocID="{90B94A76-C777-460A-8978-04956D2BAD74}" presName="horz1" presStyleCnt="0"/>
      <dgm:spPr/>
    </dgm:pt>
    <dgm:pt modelId="{9B137F68-EB00-4645-B110-1D9DD00D5770}" type="pres">
      <dgm:prSet presAssocID="{90B94A76-C777-460A-8978-04956D2BAD74}" presName="tx1" presStyleLbl="revTx" presStyleIdx="2" presStyleCnt="5"/>
      <dgm:spPr/>
    </dgm:pt>
    <dgm:pt modelId="{90DEDC03-D831-5F4A-97C0-25996B7CDC0E}" type="pres">
      <dgm:prSet presAssocID="{90B94A76-C777-460A-8978-04956D2BAD74}" presName="vert1" presStyleCnt="0"/>
      <dgm:spPr/>
    </dgm:pt>
    <dgm:pt modelId="{15B30A67-CDC9-FA4E-8067-19910559877E}" type="pres">
      <dgm:prSet presAssocID="{9C07629F-AC8F-4365-869B-15424BE6D2E4}" presName="thickLine" presStyleLbl="alignNode1" presStyleIdx="3" presStyleCnt="5"/>
      <dgm:spPr/>
    </dgm:pt>
    <dgm:pt modelId="{CBE54E3E-11FB-E442-AF37-59AA773C5646}" type="pres">
      <dgm:prSet presAssocID="{9C07629F-AC8F-4365-869B-15424BE6D2E4}" presName="horz1" presStyleCnt="0"/>
      <dgm:spPr/>
    </dgm:pt>
    <dgm:pt modelId="{21D1E53B-4062-3642-8CC2-B3D5636C969F}" type="pres">
      <dgm:prSet presAssocID="{9C07629F-AC8F-4365-869B-15424BE6D2E4}" presName="tx1" presStyleLbl="revTx" presStyleIdx="3" presStyleCnt="5"/>
      <dgm:spPr/>
    </dgm:pt>
    <dgm:pt modelId="{336D1129-49BE-1248-A35C-53D5B54035D0}" type="pres">
      <dgm:prSet presAssocID="{9C07629F-AC8F-4365-869B-15424BE6D2E4}" presName="vert1" presStyleCnt="0"/>
      <dgm:spPr/>
    </dgm:pt>
    <dgm:pt modelId="{D99F5CBF-D6B2-43B6-A58D-16383BECD809}" type="pres">
      <dgm:prSet presAssocID="{0E377609-53FE-4B1F-9833-AE4516320643}" presName="thickLine" presStyleLbl="alignNode1" presStyleIdx="4" presStyleCnt="5"/>
      <dgm:spPr/>
    </dgm:pt>
    <dgm:pt modelId="{B43533C7-04E4-4D78-B67E-064D870A8C9D}" type="pres">
      <dgm:prSet presAssocID="{0E377609-53FE-4B1F-9833-AE4516320643}" presName="horz1" presStyleCnt="0"/>
      <dgm:spPr/>
    </dgm:pt>
    <dgm:pt modelId="{AE90CA3C-A111-4443-B211-D1CFA8640116}" type="pres">
      <dgm:prSet presAssocID="{0E377609-53FE-4B1F-9833-AE4516320643}" presName="tx1" presStyleLbl="revTx" presStyleIdx="4" presStyleCnt="5"/>
      <dgm:spPr/>
    </dgm:pt>
    <dgm:pt modelId="{CB79085E-C31D-4630-8DBA-E90AECF43FFE}" type="pres">
      <dgm:prSet presAssocID="{0E377609-53FE-4B1F-9833-AE4516320643}" presName="vert1" presStyleCnt="0"/>
      <dgm:spPr/>
    </dgm:pt>
  </dgm:ptLst>
  <dgm:cxnLst>
    <dgm:cxn modelId="{D0785302-76A0-4ED2-B995-D4CE9F3B0083}" type="presOf" srcId="{0E377609-53FE-4B1F-9833-AE4516320643}" destId="{AE90CA3C-A111-4443-B211-D1CFA8640116}" srcOrd="0" destOrd="0" presId="urn:microsoft.com/office/officeart/2008/layout/LinedList"/>
    <dgm:cxn modelId="{4AA8B60A-BB8B-A849-B963-33F5B7886C32}" type="presOf" srcId="{8640201E-4418-414D-98BD-18815E19D969}" destId="{406C4CAC-2AE3-D64C-B569-13B9375D5AA7}" srcOrd="0" destOrd="0" presId="urn:microsoft.com/office/officeart/2008/layout/LinedList"/>
    <dgm:cxn modelId="{40F88F1C-F499-4F5A-B93A-BC392D617024}" srcId="{046D2DEF-29B7-4539-9E57-35BD75B8BC29}" destId="{8640201E-4418-414D-98BD-18815E19D969}" srcOrd="0" destOrd="0" parTransId="{196F5C04-75EB-4AF7-8E6B-11CEDFEFF114}" sibTransId="{E9A279A1-F202-41D2-9DB8-B289D2E0C58B}"/>
    <dgm:cxn modelId="{EFC23F44-A1AC-4CEA-B09E-A43055AEA5A6}" srcId="{046D2DEF-29B7-4539-9E57-35BD75B8BC29}" destId="{90B94A76-C777-460A-8978-04956D2BAD74}" srcOrd="2" destOrd="0" parTransId="{D7955834-84E1-442B-84D3-B05CB26C581E}" sibTransId="{4AD6088B-0956-40DE-8BAC-90711C257F77}"/>
    <dgm:cxn modelId="{9DE92C81-5756-BD46-87E5-9CE3B97FFB29}" type="presOf" srcId="{3CA0E9BD-946A-4C19-B940-388DB8ED1723}" destId="{397D664D-5C10-954E-ACB0-3A55B7CFF428}" srcOrd="0" destOrd="0" presId="urn:microsoft.com/office/officeart/2008/layout/LinedList"/>
    <dgm:cxn modelId="{4774A98B-45FB-7746-8F4E-0D40F6D90191}" type="presOf" srcId="{90B94A76-C777-460A-8978-04956D2BAD74}" destId="{9B137F68-EB00-4645-B110-1D9DD00D5770}" srcOrd="0" destOrd="0" presId="urn:microsoft.com/office/officeart/2008/layout/LinedList"/>
    <dgm:cxn modelId="{E1478A96-323F-4651-94B6-83C9BA020F18}" srcId="{046D2DEF-29B7-4539-9E57-35BD75B8BC29}" destId="{9C07629F-AC8F-4365-869B-15424BE6D2E4}" srcOrd="3" destOrd="0" parTransId="{4B37D24B-EA2D-4512-AABC-E55D35158B25}" sibTransId="{FC65D389-1786-48AF-BCD7-70B6FF64E3A9}"/>
    <dgm:cxn modelId="{04CADD98-CA7E-4054-9BBF-D287DC924D66}" srcId="{046D2DEF-29B7-4539-9E57-35BD75B8BC29}" destId="{3CA0E9BD-946A-4C19-B940-388DB8ED1723}" srcOrd="1" destOrd="0" parTransId="{2C24A260-2BA8-46D6-B2C9-FC4FA7664E14}" sibTransId="{0EFC571A-9B8B-46D6-8AB9-3E95ED963AE5}"/>
    <dgm:cxn modelId="{D73CC3D0-88EF-B54C-AB39-D645A483227B}" type="presOf" srcId="{9C07629F-AC8F-4365-869B-15424BE6D2E4}" destId="{21D1E53B-4062-3642-8CC2-B3D5636C969F}" srcOrd="0" destOrd="0" presId="urn:microsoft.com/office/officeart/2008/layout/LinedList"/>
    <dgm:cxn modelId="{91C8FED8-6E10-4F85-9543-DE8882FFE4F5}" srcId="{046D2DEF-29B7-4539-9E57-35BD75B8BC29}" destId="{0E377609-53FE-4B1F-9833-AE4516320643}" srcOrd="4" destOrd="0" parTransId="{33C90EC9-5704-4299-B768-918AA16F54E7}" sibTransId="{519307FF-A927-434C-884F-0FF8FE37054C}"/>
    <dgm:cxn modelId="{5D4B11DE-B88E-894B-8731-79D43DEA0989}" type="presOf" srcId="{046D2DEF-29B7-4539-9E57-35BD75B8BC29}" destId="{6CA42DC2-FFAE-CE43-9BE9-C79AAAB0B8D9}" srcOrd="0" destOrd="0" presId="urn:microsoft.com/office/officeart/2008/layout/LinedList"/>
    <dgm:cxn modelId="{381B8A05-5B7B-BA46-87B0-4643F8AD5B22}" type="presParOf" srcId="{6CA42DC2-FFAE-CE43-9BE9-C79AAAB0B8D9}" destId="{01F77072-EF77-594F-8154-629841CF481D}" srcOrd="0" destOrd="0" presId="urn:microsoft.com/office/officeart/2008/layout/LinedList"/>
    <dgm:cxn modelId="{0E204D80-A03B-A248-9047-601269376A74}" type="presParOf" srcId="{6CA42DC2-FFAE-CE43-9BE9-C79AAAB0B8D9}" destId="{B6448B26-EFF7-D648-B007-DB93A6C9C08D}" srcOrd="1" destOrd="0" presId="urn:microsoft.com/office/officeart/2008/layout/LinedList"/>
    <dgm:cxn modelId="{AE4E36C3-7A70-A84B-A698-8E45A0D1F399}" type="presParOf" srcId="{B6448B26-EFF7-D648-B007-DB93A6C9C08D}" destId="{406C4CAC-2AE3-D64C-B569-13B9375D5AA7}" srcOrd="0" destOrd="0" presId="urn:microsoft.com/office/officeart/2008/layout/LinedList"/>
    <dgm:cxn modelId="{36A41164-86C3-0144-97A1-893BB1C9EAB7}" type="presParOf" srcId="{B6448B26-EFF7-D648-B007-DB93A6C9C08D}" destId="{1DC72D4B-19B4-A54B-BE6E-A58193A00548}" srcOrd="1" destOrd="0" presId="urn:microsoft.com/office/officeart/2008/layout/LinedList"/>
    <dgm:cxn modelId="{DEE0BEA9-7B0C-BC4E-8526-0775C90F9C70}" type="presParOf" srcId="{6CA42DC2-FFAE-CE43-9BE9-C79AAAB0B8D9}" destId="{8CBD632C-CD54-264A-BD72-56AFFA1E8BBB}" srcOrd="2" destOrd="0" presId="urn:microsoft.com/office/officeart/2008/layout/LinedList"/>
    <dgm:cxn modelId="{8E41B2C7-3B14-CA41-899B-B498A88785BB}" type="presParOf" srcId="{6CA42DC2-FFAE-CE43-9BE9-C79AAAB0B8D9}" destId="{9693CFEF-09AA-DA46-8D8F-5E1941762A52}" srcOrd="3" destOrd="0" presId="urn:microsoft.com/office/officeart/2008/layout/LinedList"/>
    <dgm:cxn modelId="{B316FBE4-D505-2143-B0CC-4EE1B3774BCA}" type="presParOf" srcId="{9693CFEF-09AA-DA46-8D8F-5E1941762A52}" destId="{397D664D-5C10-954E-ACB0-3A55B7CFF428}" srcOrd="0" destOrd="0" presId="urn:microsoft.com/office/officeart/2008/layout/LinedList"/>
    <dgm:cxn modelId="{9A16D47A-63AB-BF47-87C9-B45D4CA4E5B7}" type="presParOf" srcId="{9693CFEF-09AA-DA46-8D8F-5E1941762A52}" destId="{D2B3BD65-7867-0847-8B7B-982CF60279C8}" srcOrd="1" destOrd="0" presId="urn:microsoft.com/office/officeart/2008/layout/LinedList"/>
    <dgm:cxn modelId="{B585EEE4-8B3B-C94D-BAB4-7E72B3755B17}" type="presParOf" srcId="{6CA42DC2-FFAE-CE43-9BE9-C79AAAB0B8D9}" destId="{77EF7C5B-F268-8C49-8F04-9DCB7BE9C931}" srcOrd="4" destOrd="0" presId="urn:microsoft.com/office/officeart/2008/layout/LinedList"/>
    <dgm:cxn modelId="{797713A0-CD75-E040-A6AA-2CAA8682A8BF}" type="presParOf" srcId="{6CA42DC2-FFAE-CE43-9BE9-C79AAAB0B8D9}" destId="{E6231D2E-1F99-204F-AF28-74AB20D1EEDF}" srcOrd="5" destOrd="0" presId="urn:microsoft.com/office/officeart/2008/layout/LinedList"/>
    <dgm:cxn modelId="{3A534BE1-5459-B64C-B3FF-2B88E362BE2C}" type="presParOf" srcId="{E6231D2E-1F99-204F-AF28-74AB20D1EEDF}" destId="{9B137F68-EB00-4645-B110-1D9DD00D5770}" srcOrd="0" destOrd="0" presId="urn:microsoft.com/office/officeart/2008/layout/LinedList"/>
    <dgm:cxn modelId="{5629533C-ED04-494F-8C36-5982CDE17132}" type="presParOf" srcId="{E6231D2E-1F99-204F-AF28-74AB20D1EEDF}" destId="{90DEDC03-D831-5F4A-97C0-25996B7CDC0E}" srcOrd="1" destOrd="0" presId="urn:microsoft.com/office/officeart/2008/layout/LinedList"/>
    <dgm:cxn modelId="{B6A3586A-F0B0-064E-8ECC-857B1A4CC65F}" type="presParOf" srcId="{6CA42DC2-FFAE-CE43-9BE9-C79AAAB0B8D9}" destId="{15B30A67-CDC9-FA4E-8067-19910559877E}" srcOrd="6" destOrd="0" presId="urn:microsoft.com/office/officeart/2008/layout/LinedList"/>
    <dgm:cxn modelId="{BB792820-DDE7-1743-9D1B-807085C4058C}" type="presParOf" srcId="{6CA42DC2-FFAE-CE43-9BE9-C79AAAB0B8D9}" destId="{CBE54E3E-11FB-E442-AF37-59AA773C5646}" srcOrd="7" destOrd="0" presId="urn:microsoft.com/office/officeart/2008/layout/LinedList"/>
    <dgm:cxn modelId="{458DBB3B-5C80-2741-8A93-40969A9DBBDA}" type="presParOf" srcId="{CBE54E3E-11FB-E442-AF37-59AA773C5646}" destId="{21D1E53B-4062-3642-8CC2-B3D5636C969F}" srcOrd="0" destOrd="0" presId="urn:microsoft.com/office/officeart/2008/layout/LinedList"/>
    <dgm:cxn modelId="{3E0CFBE3-5BD3-2545-9E69-2F00689502F2}" type="presParOf" srcId="{CBE54E3E-11FB-E442-AF37-59AA773C5646}" destId="{336D1129-49BE-1248-A35C-53D5B54035D0}" srcOrd="1" destOrd="0" presId="urn:microsoft.com/office/officeart/2008/layout/LinedList"/>
    <dgm:cxn modelId="{320227CD-BEEF-493E-B34D-9BA792CAC0B3}" type="presParOf" srcId="{6CA42DC2-FFAE-CE43-9BE9-C79AAAB0B8D9}" destId="{D99F5CBF-D6B2-43B6-A58D-16383BECD809}" srcOrd="8" destOrd="0" presId="urn:microsoft.com/office/officeart/2008/layout/LinedList"/>
    <dgm:cxn modelId="{AF2E2E48-79DE-442E-BB24-6EBAF0929FAE}" type="presParOf" srcId="{6CA42DC2-FFAE-CE43-9BE9-C79AAAB0B8D9}" destId="{B43533C7-04E4-4D78-B67E-064D870A8C9D}" srcOrd="9" destOrd="0" presId="urn:microsoft.com/office/officeart/2008/layout/LinedList"/>
    <dgm:cxn modelId="{D44D7724-8AA1-443B-BECF-B9D82C694186}" type="presParOf" srcId="{B43533C7-04E4-4D78-B67E-064D870A8C9D}" destId="{AE90CA3C-A111-4443-B211-D1CFA8640116}" srcOrd="0" destOrd="0" presId="urn:microsoft.com/office/officeart/2008/layout/LinedList"/>
    <dgm:cxn modelId="{07D14061-DC1A-4A14-847C-A5559BDC630C}" type="presParOf" srcId="{B43533C7-04E4-4D78-B67E-064D870A8C9D}" destId="{CB79085E-C31D-4630-8DBA-E90AECF43F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6D2DEF-29B7-4539-9E57-35BD75B8BC29}"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8640201E-4418-414D-98BD-18815E19D969}">
      <dgm:prSet/>
      <dgm:spPr/>
      <dgm:t>
        <a:bodyPr/>
        <a:lstStyle/>
        <a:p>
          <a:r>
            <a:rPr lang="en-US" dirty="0"/>
            <a:t>Form a new initiative that engages potential home-based childcare providers to participate in a business startup and growth accelerator program</a:t>
          </a:r>
          <a:endParaRPr lang="en-US" b="1" dirty="0"/>
        </a:p>
      </dgm:t>
    </dgm:pt>
    <dgm:pt modelId="{196F5C04-75EB-4AF7-8E6B-11CEDFEFF114}" type="parTrans" cxnId="{40F88F1C-F499-4F5A-B93A-BC392D617024}">
      <dgm:prSet/>
      <dgm:spPr/>
      <dgm:t>
        <a:bodyPr/>
        <a:lstStyle/>
        <a:p>
          <a:endParaRPr lang="en-US"/>
        </a:p>
      </dgm:t>
    </dgm:pt>
    <dgm:pt modelId="{E9A279A1-F202-41D2-9DB8-B289D2E0C58B}" type="sibTrans" cxnId="{40F88F1C-F499-4F5A-B93A-BC392D617024}">
      <dgm:prSet/>
      <dgm:spPr/>
      <dgm:t>
        <a:bodyPr/>
        <a:lstStyle/>
        <a:p>
          <a:endParaRPr lang="en-US"/>
        </a:p>
      </dgm:t>
    </dgm:pt>
    <dgm:pt modelId="{3CA0E9BD-946A-4C19-B940-388DB8ED1723}">
      <dgm:prSet/>
      <dgm:spPr/>
      <dgm:t>
        <a:bodyPr/>
        <a:lstStyle/>
        <a:p>
          <a:r>
            <a:rPr lang="en-US" dirty="0"/>
            <a:t>Education and Workforce Development programs should develop the capacity to meet the needs of Marquette County’s current and future industries, including childcare</a:t>
          </a:r>
          <a:endParaRPr lang="en-US" b="1" dirty="0"/>
        </a:p>
      </dgm:t>
    </dgm:pt>
    <dgm:pt modelId="{2C24A260-2BA8-46D6-B2C9-FC4FA7664E14}" type="parTrans" cxnId="{04CADD98-CA7E-4054-9BBF-D287DC924D66}">
      <dgm:prSet/>
      <dgm:spPr/>
      <dgm:t>
        <a:bodyPr/>
        <a:lstStyle/>
        <a:p>
          <a:endParaRPr lang="en-US"/>
        </a:p>
      </dgm:t>
    </dgm:pt>
    <dgm:pt modelId="{0EFC571A-9B8B-46D6-8AB9-3E95ED963AE5}" type="sibTrans" cxnId="{04CADD98-CA7E-4054-9BBF-D287DC924D66}">
      <dgm:prSet/>
      <dgm:spPr/>
      <dgm:t>
        <a:bodyPr/>
        <a:lstStyle/>
        <a:p>
          <a:endParaRPr lang="en-US"/>
        </a:p>
      </dgm:t>
    </dgm:pt>
    <dgm:pt modelId="{90B94A76-C777-460A-8978-04956D2BAD74}">
      <dgm:prSet/>
      <dgm:spPr/>
      <dgm:t>
        <a:bodyPr/>
        <a:lstStyle/>
        <a:p>
          <a:r>
            <a:rPr lang="en-US" dirty="0"/>
            <a:t>Innovative business models to support publicly funded and privately run childcare centers</a:t>
          </a:r>
          <a:endParaRPr lang="en-US" b="1" dirty="0"/>
        </a:p>
      </dgm:t>
    </dgm:pt>
    <dgm:pt modelId="{D7955834-84E1-442B-84D3-B05CB26C581E}" type="parTrans" cxnId="{EFC23F44-A1AC-4CEA-B09E-A43055AEA5A6}">
      <dgm:prSet/>
      <dgm:spPr/>
      <dgm:t>
        <a:bodyPr/>
        <a:lstStyle/>
        <a:p>
          <a:endParaRPr lang="en-US"/>
        </a:p>
      </dgm:t>
    </dgm:pt>
    <dgm:pt modelId="{4AD6088B-0956-40DE-8BAC-90711C257F77}" type="sibTrans" cxnId="{EFC23F44-A1AC-4CEA-B09E-A43055AEA5A6}">
      <dgm:prSet/>
      <dgm:spPr/>
      <dgm:t>
        <a:bodyPr/>
        <a:lstStyle/>
        <a:p>
          <a:endParaRPr lang="en-US"/>
        </a:p>
      </dgm:t>
    </dgm:pt>
    <dgm:pt modelId="{2F34F0D2-B283-43D1-8841-4C68840619B4}">
      <dgm:prSet/>
      <dgm:spPr/>
      <dgm: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Private and public funding such as Tri-Share, employer scholarships for employees</a:t>
          </a:r>
          <a:endParaRPr lang="en-US" dirty="0"/>
        </a:p>
      </dgm:t>
    </dgm:pt>
    <dgm:pt modelId="{7E4E1E59-0A33-4223-A936-28CF3497A982}" type="parTrans" cxnId="{92F3C7E5-6ED0-4A78-9E66-488BB84F8D27}">
      <dgm:prSet/>
      <dgm:spPr/>
      <dgm:t>
        <a:bodyPr/>
        <a:lstStyle/>
        <a:p>
          <a:endParaRPr lang="en-US"/>
        </a:p>
      </dgm:t>
    </dgm:pt>
    <dgm:pt modelId="{7BAB2C8C-AD7F-4121-8E5D-ED9F1F9FDF47}" type="sibTrans" cxnId="{92F3C7E5-6ED0-4A78-9E66-488BB84F8D27}">
      <dgm:prSet/>
      <dgm:spPr/>
      <dgm:t>
        <a:bodyPr/>
        <a:lstStyle/>
        <a:p>
          <a:endParaRPr lang="en-US"/>
        </a:p>
      </dgm:t>
    </dgm:pt>
    <dgm:pt modelId="{A7A42F5E-51AF-4096-A377-7DBCA37F1F0E}">
      <dgm:prSet/>
      <dgm:spPr/>
      <dgm:t>
        <a:bodyPr/>
        <a:lstStyle/>
        <a:p>
          <a:r>
            <a:rPr lang="en-US" dirty="0"/>
            <a:t>Engagement of Economic Development Partners and Universities to Support Technology-Enabled Solutions</a:t>
          </a:r>
        </a:p>
      </dgm:t>
    </dgm:pt>
    <dgm:pt modelId="{703295DC-045A-4FFC-97C5-246A364FE605}" type="parTrans" cxnId="{5E2755EF-C1EF-49A0-9A82-F50F91C17729}">
      <dgm:prSet/>
      <dgm:spPr/>
      <dgm:t>
        <a:bodyPr/>
        <a:lstStyle/>
        <a:p>
          <a:endParaRPr lang="en-US"/>
        </a:p>
      </dgm:t>
    </dgm:pt>
    <dgm:pt modelId="{590223C0-84D7-4946-8449-D687A9892DF1}" type="sibTrans" cxnId="{5E2755EF-C1EF-49A0-9A82-F50F91C17729}">
      <dgm:prSet/>
      <dgm:spPr/>
      <dgm:t>
        <a:bodyPr/>
        <a:lstStyle/>
        <a:p>
          <a:endParaRPr lang="en-US"/>
        </a:p>
      </dgm:t>
    </dgm:pt>
    <dgm:pt modelId="{56FAFC9E-586B-4DA4-9818-E46FE123013D}" type="pres">
      <dgm:prSet presAssocID="{046D2DEF-29B7-4539-9E57-35BD75B8BC29}" presName="vert0" presStyleCnt="0">
        <dgm:presLayoutVars>
          <dgm:dir/>
          <dgm:animOne val="branch"/>
          <dgm:animLvl val="lvl"/>
        </dgm:presLayoutVars>
      </dgm:prSet>
      <dgm:spPr/>
    </dgm:pt>
    <dgm:pt modelId="{ED536ECD-5F6B-49F9-8AEA-C997E5CC046A}" type="pres">
      <dgm:prSet presAssocID="{8640201E-4418-414D-98BD-18815E19D969}" presName="thickLine" presStyleLbl="alignNode1" presStyleIdx="0" presStyleCnt="5"/>
      <dgm:spPr/>
    </dgm:pt>
    <dgm:pt modelId="{8E67B2B8-4561-4DBC-935F-85585FC78C7B}" type="pres">
      <dgm:prSet presAssocID="{8640201E-4418-414D-98BD-18815E19D969}" presName="horz1" presStyleCnt="0"/>
      <dgm:spPr/>
    </dgm:pt>
    <dgm:pt modelId="{830E04DF-DFEF-44BC-8D2E-C7073526544D}" type="pres">
      <dgm:prSet presAssocID="{8640201E-4418-414D-98BD-18815E19D969}" presName="tx1" presStyleLbl="revTx" presStyleIdx="0" presStyleCnt="5"/>
      <dgm:spPr/>
    </dgm:pt>
    <dgm:pt modelId="{EDEB5D12-475F-4B83-A515-935C64EFCBD3}" type="pres">
      <dgm:prSet presAssocID="{8640201E-4418-414D-98BD-18815E19D969}" presName="vert1" presStyleCnt="0"/>
      <dgm:spPr/>
    </dgm:pt>
    <dgm:pt modelId="{C66E8D02-4AE3-46BD-B10C-E81E3EB16E44}" type="pres">
      <dgm:prSet presAssocID="{3CA0E9BD-946A-4C19-B940-388DB8ED1723}" presName="thickLine" presStyleLbl="alignNode1" presStyleIdx="1" presStyleCnt="5"/>
      <dgm:spPr/>
    </dgm:pt>
    <dgm:pt modelId="{B6EFC6E8-9C95-47B5-B532-0459017D1751}" type="pres">
      <dgm:prSet presAssocID="{3CA0E9BD-946A-4C19-B940-388DB8ED1723}" presName="horz1" presStyleCnt="0"/>
      <dgm:spPr/>
    </dgm:pt>
    <dgm:pt modelId="{FA0CC71B-B62E-4366-9112-E770D2B338B5}" type="pres">
      <dgm:prSet presAssocID="{3CA0E9BD-946A-4C19-B940-388DB8ED1723}" presName="tx1" presStyleLbl="revTx" presStyleIdx="1" presStyleCnt="5"/>
      <dgm:spPr/>
    </dgm:pt>
    <dgm:pt modelId="{83B4A0D8-4D91-4D89-9A36-4AA49172C524}" type="pres">
      <dgm:prSet presAssocID="{3CA0E9BD-946A-4C19-B940-388DB8ED1723}" presName="vert1" presStyleCnt="0"/>
      <dgm:spPr/>
    </dgm:pt>
    <dgm:pt modelId="{41446434-BD73-41BF-9D3E-DF9897A19531}" type="pres">
      <dgm:prSet presAssocID="{90B94A76-C777-460A-8978-04956D2BAD74}" presName="thickLine" presStyleLbl="alignNode1" presStyleIdx="2" presStyleCnt="5"/>
      <dgm:spPr/>
    </dgm:pt>
    <dgm:pt modelId="{80FAD63C-2A64-4B1E-A0A2-D058889FE616}" type="pres">
      <dgm:prSet presAssocID="{90B94A76-C777-460A-8978-04956D2BAD74}" presName="horz1" presStyleCnt="0"/>
      <dgm:spPr/>
    </dgm:pt>
    <dgm:pt modelId="{5B427B51-2DCD-454D-964C-0D84A0C094C5}" type="pres">
      <dgm:prSet presAssocID="{90B94A76-C777-460A-8978-04956D2BAD74}" presName="tx1" presStyleLbl="revTx" presStyleIdx="2" presStyleCnt="5"/>
      <dgm:spPr/>
    </dgm:pt>
    <dgm:pt modelId="{F2EBC775-4D4F-4F79-9F89-A5A7C873D99D}" type="pres">
      <dgm:prSet presAssocID="{90B94A76-C777-460A-8978-04956D2BAD74}" presName="vert1" presStyleCnt="0"/>
      <dgm:spPr/>
    </dgm:pt>
    <dgm:pt modelId="{5AFA040D-5BD9-405D-BDDF-B9E6FEF1E977}" type="pres">
      <dgm:prSet presAssocID="{2F34F0D2-B283-43D1-8841-4C68840619B4}" presName="thickLine" presStyleLbl="alignNode1" presStyleIdx="3" presStyleCnt="5"/>
      <dgm:spPr/>
    </dgm:pt>
    <dgm:pt modelId="{7FF9BCEE-ABC8-40A6-8DF1-2117E91E0AE9}" type="pres">
      <dgm:prSet presAssocID="{2F34F0D2-B283-43D1-8841-4C68840619B4}" presName="horz1" presStyleCnt="0"/>
      <dgm:spPr/>
    </dgm:pt>
    <dgm:pt modelId="{1B68C370-4E13-4063-ABA8-566067A11928}" type="pres">
      <dgm:prSet presAssocID="{2F34F0D2-B283-43D1-8841-4C68840619B4}" presName="tx1" presStyleLbl="revTx" presStyleIdx="3" presStyleCnt="5"/>
      <dgm:spPr/>
    </dgm:pt>
    <dgm:pt modelId="{3229EE63-93BB-4DBA-AFB4-92F880B38DA3}" type="pres">
      <dgm:prSet presAssocID="{2F34F0D2-B283-43D1-8841-4C68840619B4}" presName="vert1" presStyleCnt="0"/>
      <dgm:spPr/>
    </dgm:pt>
    <dgm:pt modelId="{5FBE1F87-01A2-4CF3-8659-2F776680E217}" type="pres">
      <dgm:prSet presAssocID="{A7A42F5E-51AF-4096-A377-7DBCA37F1F0E}" presName="thickLine" presStyleLbl="alignNode1" presStyleIdx="4" presStyleCnt="5"/>
      <dgm:spPr/>
    </dgm:pt>
    <dgm:pt modelId="{AD19449E-9D57-41C5-99F7-A58CB19FB315}" type="pres">
      <dgm:prSet presAssocID="{A7A42F5E-51AF-4096-A377-7DBCA37F1F0E}" presName="horz1" presStyleCnt="0"/>
      <dgm:spPr/>
    </dgm:pt>
    <dgm:pt modelId="{D4661253-30A9-44A9-BD60-78A2F39C52AA}" type="pres">
      <dgm:prSet presAssocID="{A7A42F5E-51AF-4096-A377-7DBCA37F1F0E}" presName="tx1" presStyleLbl="revTx" presStyleIdx="4" presStyleCnt="5"/>
      <dgm:spPr/>
    </dgm:pt>
    <dgm:pt modelId="{C66F3C87-C697-4BBF-96F9-A75F7C616F2F}" type="pres">
      <dgm:prSet presAssocID="{A7A42F5E-51AF-4096-A377-7DBCA37F1F0E}" presName="vert1" presStyleCnt="0"/>
      <dgm:spPr/>
    </dgm:pt>
  </dgm:ptLst>
  <dgm:cxnLst>
    <dgm:cxn modelId="{40F88F1C-F499-4F5A-B93A-BC392D617024}" srcId="{046D2DEF-29B7-4539-9E57-35BD75B8BC29}" destId="{8640201E-4418-414D-98BD-18815E19D969}" srcOrd="0" destOrd="0" parTransId="{196F5C04-75EB-4AF7-8E6B-11CEDFEFF114}" sibTransId="{E9A279A1-F202-41D2-9DB8-B289D2E0C58B}"/>
    <dgm:cxn modelId="{45E21C26-A503-4580-9A8E-BF25A06169BF}" type="presOf" srcId="{046D2DEF-29B7-4539-9E57-35BD75B8BC29}" destId="{56FAFC9E-586B-4DA4-9818-E46FE123013D}" srcOrd="0" destOrd="0" presId="urn:microsoft.com/office/officeart/2008/layout/LinedList"/>
    <dgm:cxn modelId="{EFC23F44-A1AC-4CEA-B09E-A43055AEA5A6}" srcId="{046D2DEF-29B7-4539-9E57-35BD75B8BC29}" destId="{90B94A76-C777-460A-8978-04956D2BAD74}" srcOrd="2" destOrd="0" parTransId="{D7955834-84E1-442B-84D3-B05CB26C581E}" sibTransId="{4AD6088B-0956-40DE-8BAC-90711C257F77}"/>
    <dgm:cxn modelId="{2E758545-D508-425B-A2D6-8AD5ADEC1617}" type="presOf" srcId="{2F34F0D2-B283-43D1-8841-4C68840619B4}" destId="{1B68C370-4E13-4063-ABA8-566067A11928}" srcOrd="0" destOrd="0" presId="urn:microsoft.com/office/officeart/2008/layout/LinedList"/>
    <dgm:cxn modelId="{EA992471-007A-4797-95D8-AA138C6A2A1D}" type="presOf" srcId="{90B94A76-C777-460A-8978-04956D2BAD74}" destId="{5B427B51-2DCD-454D-964C-0D84A0C094C5}" srcOrd="0" destOrd="0" presId="urn:microsoft.com/office/officeart/2008/layout/LinedList"/>
    <dgm:cxn modelId="{9C12AD88-2464-4343-AD5D-C5F1BECD0C97}" type="presOf" srcId="{A7A42F5E-51AF-4096-A377-7DBCA37F1F0E}" destId="{D4661253-30A9-44A9-BD60-78A2F39C52AA}" srcOrd="0" destOrd="0" presId="urn:microsoft.com/office/officeart/2008/layout/LinedList"/>
    <dgm:cxn modelId="{04CADD98-CA7E-4054-9BBF-D287DC924D66}" srcId="{046D2DEF-29B7-4539-9E57-35BD75B8BC29}" destId="{3CA0E9BD-946A-4C19-B940-388DB8ED1723}" srcOrd="1" destOrd="0" parTransId="{2C24A260-2BA8-46D6-B2C9-FC4FA7664E14}" sibTransId="{0EFC571A-9B8B-46D6-8AB9-3E95ED963AE5}"/>
    <dgm:cxn modelId="{903C32C2-D777-49CC-AAA3-C9B89AAA61AB}" type="presOf" srcId="{8640201E-4418-414D-98BD-18815E19D969}" destId="{830E04DF-DFEF-44BC-8D2E-C7073526544D}" srcOrd="0" destOrd="0" presId="urn:microsoft.com/office/officeart/2008/layout/LinedList"/>
    <dgm:cxn modelId="{EAFD75C6-C13E-42EA-BCD6-303C6B7AA531}" type="presOf" srcId="{3CA0E9BD-946A-4C19-B940-388DB8ED1723}" destId="{FA0CC71B-B62E-4366-9112-E770D2B338B5}" srcOrd="0" destOrd="0" presId="urn:microsoft.com/office/officeart/2008/layout/LinedList"/>
    <dgm:cxn modelId="{92F3C7E5-6ED0-4A78-9E66-488BB84F8D27}" srcId="{046D2DEF-29B7-4539-9E57-35BD75B8BC29}" destId="{2F34F0D2-B283-43D1-8841-4C68840619B4}" srcOrd="3" destOrd="0" parTransId="{7E4E1E59-0A33-4223-A936-28CF3497A982}" sibTransId="{7BAB2C8C-AD7F-4121-8E5D-ED9F1F9FDF47}"/>
    <dgm:cxn modelId="{5E2755EF-C1EF-49A0-9A82-F50F91C17729}" srcId="{046D2DEF-29B7-4539-9E57-35BD75B8BC29}" destId="{A7A42F5E-51AF-4096-A377-7DBCA37F1F0E}" srcOrd="4" destOrd="0" parTransId="{703295DC-045A-4FFC-97C5-246A364FE605}" sibTransId="{590223C0-84D7-4946-8449-D687A9892DF1}"/>
    <dgm:cxn modelId="{8F813BB1-A4F7-41FE-B906-2A62D45DD086}" type="presParOf" srcId="{56FAFC9E-586B-4DA4-9818-E46FE123013D}" destId="{ED536ECD-5F6B-49F9-8AEA-C997E5CC046A}" srcOrd="0" destOrd="0" presId="urn:microsoft.com/office/officeart/2008/layout/LinedList"/>
    <dgm:cxn modelId="{141F77DB-D8CC-437D-A3A5-F0D3FA57A6C1}" type="presParOf" srcId="{56FAFC9E-586B-4DA4-9818-E46FE123013D}" destId="{8E67B2B8-4561-4DBC-935F-85585FC78C7B}" srcOrd="1" destOrd="0" presId="urn:microsoft.com/office/officeart/2008/layout/LinedList"/>
    <dgm:cxn modelId="{B8BF4DD9-C960-4529-B2DD-159B502B0BF6}" type="presParOf" srcId="{8E67B2B8-4561-4DBC-935F-85585FC78C7B}" destId="{830E04DF-DFEF-44BC-8D2E-C7073526544D}" srcOrd="0" destOrd="0" presId="urn:microsoft.com/office/officeart/2008/layout/LinedList"/>
    <dgm:cxn modelId="{FA324832-4484-469A-B2C5-82C217637F16}" type="presParOf" srcId="{8E67B2B8-4561-4DBC-935F-85585FC78C7B}" destId="{EDEB5D12-475F-4B83-A515-935C64EFCBD3}" srcOrd="1" destOrd="0" presId="urn:microsoft.com/office/officeart/2008/layout/LinedList"/>
    <dgm:cxn modelId="{F30F2AF8-8BA5-4510-851F-4C14354A3F19}" type="presParOf" srcId="{56FAFC9E-586B-4DA4-9818-E46FE123013D}" destId="{C66E8D02-4AE3-46BD-B10C-E81E3EB16E44}" srcOrd="2" destOrd="0" presId="urn:microsoft.com/office/officeart/2008/layout/LinedList"/>
    <dgm:cxn modelId="{E3629209-912D-45F1-A0EA-8CFB90EB7712}" type="presParOf" srcId="{56FAFC9E-586B-4DA4-9818-E46FE123013D}" destId="{B6EFC6E8-9C95-47B5-B532-0459017D1751}" srcOrd="3" destOrd="0" presId="urn:microsoft.com/office/officeart/2008/layout/LinedList"/>
    <dgm:cxn modelId="{5FFE35E9-BF9D-4FB8-BB9A-36C393514AFB}" type="presParOf" srcId="{B6EFC6E8-9C95-47B5-B532-0459017D1751}" destId="{FA0CC71B-B62E-4366-9112-E770D2B338B5}" srcOrd="0" destOrd="0" presId="urn:microsoft.com/office/officeart/2008/layout/LinedList"/>
    <dgm:cxn modelId="{04B6A120-2E20-412D-B8CA-F681E94AD766}" type="presParOf" srcId="{B6EFC6E8-9C95-47B5-B532-0459017D1751}" destId="{83B4A0D8-4D91-4D89-9A36-4AA49172C524}" srcOrd="1" destOrd="0" presId="urn:microsoft.com/office/officeart/2008/layout/LinedList"/>
    <dgm:cxn modelId="{182EAEF3-A583-4311-97ED-41E30F11325D}" type="presParOf" srcId="{56FAFC9E-586B-4DA4-9818-E46FE123013D}" destId="{41446434-BD73-41BF-9D3E-DF9897A19531}" srcOrd="4" destOrd="0" presId="urn:microsoft.com/office/officeart/2008/layout/LinedList"/>
    <dgm:cxn modelId="{BBB29C1F-E1CF-4DA4-8201-0E4CFBF5DEA6}" type="presParOf" srcId="{56FAFC9E-586B-4DA4-9818-E46FE123013D}" destId="{80FAD63C-2A64-4B1E-A0A2-D058889FE616}" srcOrd="5" destOrd="0" presId="urn:microsoft.com/office/officeart/2008/layout/LinedList"/>
    <dgm:cxn modelId="{3F56FAEF-E3D4-4FCB-B2E0-E908D2B5BAB0}" type="presParOf" srcId="{80FAD63C-2A64-4B1E-A0A2-D058889FE616}" destId="{5B427B51-2DCD-454D-964C-0D84A0C094C5}" srcOrd="0" destOrd="0" presId="urn:microsoft.com/office/officeart/2008/layout/LinedList"/>
    <dgm:cxn modelId="{69A2B8C0-CFA0-4ED3-83A7-A3831E97FA35}" type="presParOf" srcId="{80FAD63C-2A64-4B1E-A0A2-D058889FE616}" destId="{F2EBC775-4D4F-4F79-9F89-A5A7C873D99D}" srcOrd="1" destOrd="0" presId="urn:microsoft.com/office/officeart/2008/layout/LinedList"/>
    <dgm:cxn modelId="{C3637EBC-DA5E-4D37-9848-5E6EB8E54696}" type="presParOf" srcId="{56FAFC9E-586B-4DA4-9818-E46FE123013D}" destId="{5AFA040D-5BD9-405D-BDDF-B9E6FEF1E977}" srcOrd="6" destOrd="0" presId="urn:microsoft.com/office/officeart/2008/layout/LinedList"/>
    <dgm:cxn modelId="{700A12D4-66CD-4D70-813A-7216909BE1B3}" type="presParOf" srcId="{56FAFC9E-586B-4DA4-9818-E46FE123013D}" destId="{7FF9BCEE-ABC8-40A6-8DF1-2117E91E0AE9}" srcOrd="7" destOrd="0" presId="urn:microsoft.com/office/officeart/2008/layout/LinedList"/>
    <dgm:cxn modelId="{6F4AE79D-F5D0-4A5D-A169-155CB8990225}" type="presParOf" srcId="{7FF9BCEE-ABC8-40A6-8DF1-2117E91E0AE9}" destId="{1B68C370-4E13-4063-ABA8-566067A11928}" srcOrd="0" destOrd="0" presId="urn:microsoft.com/office/officeart/2008/layout/LinedList"/>
    <dgm:cxn modelId="{CAE938E4-FADE-433E-A050-F08A51B621A7}" type="presParOf" srcId="{7FF9BCEE-ABC8-40A6-8DF1-2117E91E0AE9}" destId="{3229EE63-93BB-4DBA-AFB4-92F880B38DA3}" srcOrd="1" destOrd="0" presId="urn:microsoft.com/office/officeart/2008/layout/LinedList"/>
    <dgm:cxn modelId="{0541EF15-989A-4050-9CCA-D570F5485BFB}" type="presParOf" srcId="{56FAFC9E-586B-4DA4-9818-E46FE123013D}" destId="{5FBE1F87-01A2-4CF3-8659-2F776680E217}" srcOrd="8" destOrd="0" presId="urn:microsoft.com/office/officeart/2008/layout/LinedList"/>
    <dgm:cxn modelId="{DB39AB57-99DF-492C-8216-1D096D020058}" type="presParOf" srcId="{56FAFC9E-586B-4DA4-9818-E46FE123013D}" destId="{AD19449E-9D57-41C5-99F7-A58CB19FB315}" srcOrd="9" destOrd="0" presId="urn:microsoft.com/office/officeart/2008/layout/LinedList"/>
    <dgm:cxn modelId="{C19CBB65-1069-48DD-A8B7-44CE54EE0D4D}" type="presParOf" srcId="{AD19449E-9D57-41C5-99F7-A58CB19FB315}" destId="{D4661253-30A9-44A9-BD60-78A2F39C52AA}" srcOrd="0" destOrd="0" presId="urn:microsoft.com/office/officeart/2008/layout/LinedList"/>
    <dgm:cxn modelId="{C2B413F8-4BBB-4412-B1ED-7608BA3A5D7D}" type="presParOf" srcId="{AD19449E-9D57-41C5-99F7-A58CB19FB315}" destId="{C66F3C87-C697-4BBF-96F9-A75F7C616F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21632C-701B-4A2C-BCEC-33391BF88EF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78C4125-AAE4-4315-9327-3C014415D39B}">
      <dgm:prSet/>
      <dgm:spPr/>
      <dgm:t>
        <a:bodyPr/>
        <a:lstStyle/>
        <a:p>
          <a:r>
            <a:rPr lang="en-US"/>
            <a:t>Federal Government</a:t>
          </a:r>
        </a:p>
      </dgm:t>
    </dgm:pt>
    <dgm:pt modelId="{C90889A1-E23F-4E9A-9366-9BF5E67F3347}" type="parTrans" cxnId="{6CEA771B-FDDC-4D26-AE5F-91A667CDD4A4}">
      <dgm:prSet/>
      <dgm:spPr/>
      <dgm:t>
        <a:bodyPr/>
        <a:lstStyle/>
        <a:p>
          <a:endParaRPr lang="en-US"/>
        </a:p>
      </dgm:t>
    </dgm:pt>
    <dgm:pt modelId="{EF7812A6-33B8-4C74-88CD-FB4B5AC7922F}" type="sibTrans" cxnId="{6CEA771B-FDDC-4D26-AE5F-91A667CDD4A4}">
      <dgm:prSet/>
      <dgm:spPr/>
      <dgm:t>
        <a:bodyPr/>
        <a:lstStyle/>
        <a:p>
          <a:endParaRPr lang="en-US"/>
        </a:p>
      </dgm:t>
    </dgm:pt>
    <dgm:pt modelId="{6629494D-FA53-4BF4-A432-6B0A61FD1D57}">
      <dgm:prSet/>
      <dgm:spPr/>
      <dgm:t>
        <a:bodyPr/>
        <a:lstStyle/>
        <a:p>
          <a:r>
            <a:rPr lang="en-US"/>
            <a:t>State Government</a:t>
          </a:r>
        </a:p>
      </dgm:t>
    </dgm:pt>
    <dgm:pt modelId="{C9723802-3713-483B-BF02-3BD4E598AB29}" type="parTrans" cxnId="{35972522-3C28-4A37-A43E-08095DAC9C8D}">
      <dgm:prSet/>
      <dgm:spPr/>
      <dgm:t>
        <a:bodyPr/>
        <a:lstStyle/>
        <a:p>
          <a:endParaRPr lang="en-US"/>
        </a:p>
      </dgm:t>
    </dgm:pt>
    <dgm:pt modelId="{61BA10DF-8EE4-4207-BEC6-0ED170A550B4}" type="sibTrans" cxnId="{35972522-3C28-4A37-A43E-08095DAC9C8D}">
      <dgm:prSet/>
      <dgm:spPr/>
      <dgm:t>
        <a:bodyPr/>
        <a:lstStyle/>
        <a:p>
          <a:endParaRPr lang="en-US"/>
        </a:p>
      </dgm:t>
    </dgm:pt>
    <dgm:pt modelId="{D4FE6B54-9E60-4280-A403-AA8A1BF7B731}">
      <dgm:prSet/>
      <dgm:spPr/>
      <dgm:t>
        <a:bodyPr/>
        <a:lstStyle/>
        <a:p>
          <a:r>
            <a:rPr lang="en-US"/>
            <a:t>Corporations</a:t>
          </a:r>
        </a:p>
      </dgm:t>
    </dgm:pt>
    <dgm:pt modelId="{44880C53-CEC5-4D85-88AF-9FB6A4C9F2C9}" type="parTrans" cxnId="{75E5E8A7-36A1-45E8-ABB6-20B0518E7B96}">
      <dgm:prSet/>
      <dgm:spPr/>
      <dgm:t>
        <a:bodyPr/>
        <a:lstStyle/>
        <a:p>
          <a:endParaRPr lang="en-US"/>
        </a:p>
      </dgm:t>
    </dgm:pt>
    <dgm:pt modelId="{1E29480F-EAB8-48D2-AA4C-3AF8379DB004}" type="sibTrans" cxnId="{75E5E8A7-36A1-45E8-ABB6-20B0518E7B96}">
      <dgm:prSet/>
      <dgm:spPr/>
      <dgm:t>
        <a:bodyPr/>
        <a:lstStyle/>
        <a:p>
          <a:endParaRPr lang="en-US"/>
        </a:p>
      </dgm:t>
    </dgm:pt>
    <dgm:pt modelId="{C25BC43A-B95B-4133-89EF-C305DBED0F69}">
      <dgm:prSet/>
      <dgm:spPr/>
      <dgm:t>
        <a:bodyPr/>
        <a:lstStyle/>
        <a:p>
          <a:r>
            <a:rPr lang="en-US"/>
            <a:t>Foundations-(family, community, corporate)</a:t>
          </a:r>
        </a:p>
      </dgm:t>
    </dgm:pt>
    <dgm:pt modelId="{9A077823-B195-457B-9FF5-04ADFFC72E34}" type="parTrans" cxnId="{56604707-33D0-452E-8B71-715DE32A923C}">
      <dgm:prSet/>
      <dgm:spPr/>
      <dgm:t>
        <a:bodyPr/>
        <a:lstStyle/>
        <a:p>
          <a:endParaRPr lang="en-US"/>
        </a:p>
      </dgm:t>
    </dgm:pt>
    <dgm:pt modelId="{550677C1-BDDB-4991-9333-69D60BF182E9}" type="sibTrans" cxnId="{56604707-33D0-452E-8B71-715DE32A923C}">
      <dgm:prSet/>
      <dgm:spPr/>
      <dgm:t>
        <a:bodyPr/>
        <a:lstStyle/>
        <a:p>
          <a:endParaRPr lang="en-US"/>
        </a:p>
      </dgm:t>
    </dgm:pt>
    <dgm:pt modelId="{818200BE-6699-42CF-852B-959DE43BC4BB}">
      <dgm:prSet/>
      <dgm:spPr/>
      <dgm:t>
        <a:bodyPr/>
        <a:lstStyle/>
        <a:p>
          <a:r>
            <a:rPr lang="en-US"/>
            <a:t>Local Organizations (service, public charities, interest groups)</a:t>
          </a:r>
        </a:p>
      </dgm:t>
    </dgm:pt>
    <dgm:pt modelId="{D4694A6C-CF72-40E7-BC4F-98DC16DFDEB6}" type="parTrans" cxnId="{4E454DA0-A272-4885-96CB-B2F2B66BB503}">
      <dgm:prSet/>
      <dgm:spPr/>
      <dgm:t>
        <a:bodyPr/>
        <a:lstStyle/>
        <a:p>
          <a:endParaRPr lang="en-US"/>
        </a:p>
      </dgm:t>
    </dgm:pt>
    <dgm:pt modelId="{BC359498-BDCC-4297-A3C4-B1CD2E64F3A3}" type="sibTrans" cxnId="{4E454DA0-A272-4885-96CB-B2F2B66BB503}">
      <dgm:prSet/>
      <dgm:spPr/>
      <dgm:t>
        <a:bodyPr/>
        <a:lstStyle/>
        <a:p>
          <a:endParaRPr lang="en-US"/>
        </a:p>
      </dgm:t>
    </dgm:pt>
    <dgm:pt modelId="{4411DF96-AB44-6D4F-A2FE-F5EDBDDBC322}" type="pres">
      <dgm:prSet presAssocID="{6A21632C-701B-4A2C-BCEC-33391BF88EF7}" presName="vert0" presStyleCnt="0">
        <dgm:presLayoutVars>
          <dgm:dir/>
          <dgm:animOne val="branch"/>
          <dgm:animLvl val="lvl"/>
        </dgm:presLayoutVars>
      </dgm:prSet>
      <dgm:spPr/>
    </dgm:pt>
    <dgm:pt modelId="{2C18D7BB-DFF7-214B-B405-E97933DF5A82}" type="pres">
      <dgm:prSet presAssocID="{B78C4125-AAE4-4315-9327-3C014415D39B}" presName="thickLine" presStyleLbl="alignNode1" presStyleIdx="0" presStyleCnt="5"/>
      <dgm:spPr/>
    </dgm:pt>
    <dgm:pt modelId="{E7B393A7-358C-4041-9152-C286061782B4}" type="pres">
      <dgm:prSet presAssocID="{B78C4125-AAE4-4315-9327-3C014415D39B}" presName="horz1" presStyleCnt="0"/>
      <dgm:spPr/>
    </dgm:pt>
    <dgm:pt modelId="{E9059B02-F6A4-B049-AD8D-ADD18DF0D5D7}" type="pres">
      <dgm:prSet presAssocID="{B78C4125-AAE4-4315-9327-3C014415D39B}" presName="tx1" presStyleLbl="revTx" presStyleIdx="0" presStyleCnt="5"/>
      <dgm:spPr/>
    </dgm:pt>
    <dgm:pt modelId="{920AD585-F8AB-CD4F-826B-F8887763C53A}" type="pres">
      <dgm:prSet presAssocID="{B78C4125-AAE4-4315-9327-3C014415D39B}" presName="vert1" presStyleCnt="0"/>
      <dgm:spPr/>
    </dgm:pt>
    <dgm:pt modelId="{F79B5AE1-B482-024C-B038-8DBEFC6DDA35}" type="pres">
      <dgm:prSet presAssocID="{6629494D-FA53-4BF4-A432-6B0A61FD1D57}" presName="thickLine" presStyleLbl="alignNode1" presStyleIdx="1" presStyleCnt="5"/>
      <dgm:spPr/>
    </dgm:pt>
    <dgm:pt modelId="{72DECF41-93F4-B041-B2DC-2DA895EA5B53}" type="pres">
      <dgm:prSet presAssocID="{6629494D-FA53-4BF4-A432-6B0A61FD1D57}" presName="horz1" presStyleCnt="0"/>
      <dgm:spPr/>
    </dgm:pt>
    <dgm:pt modelId="{240C360A-D5EC-034A-A611-1F3FFC3956DC}" type="pres">
      <dgm:prSet presAssocID="{6629494D-FA53-4BF4-A432-6B0A61FD1D57}" presName="tx1" presStyleLbl="revTx" presStyleIdx="1" presStyleCnt="5"/>
      <dgm:spPr/>
    </dgm:pt>
    <dgm:pt modelId="{08F9B2E9-6254-8F41-9ED1-260E4704C810}" type="pres">
      <dgm:prSet presAssocID="{6629494D-FA53-4BF4-A432-6B0A61FD1D57}" presName="vert1" presStyleCnt="0"/>
      <dgm:spPr/>
    </dgm:pt>
    <dgm:pt modelId="{398472D8-F4B7-5645-B252-5FC0A513FFA3}" type="pres">
      <dgm:prSet presAssocID="{D4FE6B54-9E60-4280-A403-AA8A1BF7B731}" presName="thickLine" presStyleLbl="alignNode1" presStyleIdx="2" presStyleCnt="5"/>
      <dgm:spPr/>
    </dgm:pt>
    <dgm:pt modelId="{B32D7710-945B-7B49-B0A8-A1B680F1FE03}" type="pres">
      <dgm:prSet presAssocID="{D4FE6B54-9E60-4280-A403-AA8A1BF7B731}" presName="horz1" presStyleCnt="0"/>
      <dgm:spPr/>
    </dgm:pt>
    <dgm:pt modelId="{7D2739F5-96BF-2D4C-A6D8-BC0CAB7CA3DA}" type="pres">
      <dgm:prSet presAssocID="{D4FE6B54-9E60-4280-A403-AA8A1BF7B731}" presName="tx1" presStyleLbl="revTx" presStyleIdx="2" presStyleCnt="5"/>
      <dgm:spPr/>
    </dgm:pt>
    <dgm:pt modelId="{AACBD348-086C-C844-A218-009A33723887}" type="pres">
      <dgm:prSet presAssocID="{D4FE6B54-9E60-4280-A403-AA8A1BF7B731}" presName="vert1" presStyleCnt="0"/>
      <dgm:spPr/>
    </dgm:pt>
    <dgm:pt modelId="{C5053F4E-D060-2E4E-84A9-544FF5267B8B}" type="pres">
      <dgm:prSet presAssocID="{C25BC43A-B95B-4133-89EF-C305DBED0F69}" presName="thickLine" presStyleLbl="alignNode1" presStyleIdx="3" presStyleCnt="5"/>
      <dgm:spPr/>
    </dgm:pt>
    <dgm:pt modelId="{B4D3FEDA-78CB-4941-841F-7959FA5D3359}" type="pres">
      <dgm:prSet presAssocID="{C25BC43A-B95B-4133-89EF-C305DBED0F69}" presName="horz1" presStyleCnt="0"/>
      <dgm:spPr/>
    </dgm:pt>
    <dgm:pt modelId="{FE9DD7FC-8D05-6849-B4EA-3AC9B44D8546}" type="pres">
      <dgm:prSet presAssocID="{C25BC43A-B95B-4133-89EF-C305DBED0F69}" presName="tx1" presStyleLbl="revTx" presStyleIdx="3" presStyleCnt="5"/>
      <dgm:spPr/>
    </dgm:pt>
    <dgm:pt modelId="{7B5F2C65-B397-E148-9B80-B1BFEEE5432E}" type="pres">
      <dgm:prSet presAssocID="{C25BC43A-B95B-4133-89EF-C305DBED0F69}" presName="vert1" presStyleCnt="0"/>
      <dgm:spPr/>
    </dgm:pt>
    <dgm:pt modelId="{B0780240-9EAD-734D-94A9-2955D425C4BD}" type="pres">
      <dgm:prSet presAssocID="{818200BE-6699-42CF-852B-959DE43BC4BB}" presName="thickLine" presStyleLbl="alignNode1" presStyleIdx="4" presStyleCnt="5"/>
      <dgm:spPr/>
    </dgm:pt>
    <dgm:pt modelId="{710735F7-AD96-474A-8E18-24951974172B}" type="pres">
      <dgm:prSet presAssocID="{818200BE-6699-42CF-852B-959DE43BC4BB}" presName="horz1" presStyleCnt="0"/>
      <dgm:spPr/>
    </dgm:pt>
    <dgm:pt modelId="{A5A538AC-F1BC-C841-8093-ED8A49438A1E}" type="pres">
      <dgm:prSet presAssocID="{818200BE-6699-42CF-852B-959DE43BC4BB}" presName="tx1" presStyleLbl="revTx" presStyleIdx="4" presStyleCnt="5"/>
      <dgm:spPr/>
    </dgm:pt>
    <dgm:pt modelId="{697F36C5-B543-5848-AB0A-245BEA9B067F}" type="pres">
      <dgm:prSet presAssocID="{818200BE-6699-42CF-852B-959DE43BC4BB}" presName="vert1" presStyleCnt="0"/>
      <dgm:spPr/>
    </dgm:pt>
  </dgm:ptLst>
  <dgm:cxnLst>
    <dgm:cxn modelId="{56604707-33D0-452E-8B71-715DE32A923C}" srcId="{6A21632C-701B-4A2C-BCEC-33391BF88EF7}" destId="{C25BC43A-B95B-4133-89EF-C305DBED0F69}" srcOrd="3" destOrd="0" parTransId="{9A077823-B195-457B-9FF5-04ADFFC72E34}" sibTransId="{550677C1-BDDB-4991-9333-69D60BF182E9}"/>
    <dgm:cxn modelId="{6CEA771B-FDDC-4D26-AE5F-91A667CDD4A4}" srcId="{6A21632C-701B-4A2C-BCEC-33391BF88EF7}" destId="{B78C4125-AAE4-4315-9327-3C014415D39B}" srcOrd="0" destOrd="0" parTransId="{C90889A1-E23F-4E9A-9366-9BF5E67F3347}" sibTransId="{EF7812A6-33B8-4C74-88CD-FB4B5AC7922F}"/>
    <dgm:cxn modelId="{121DA721-4D88-7946-A29E-F1B162639E1F}" type="presOf" srcId="{6629494D-FA53-4BF4-A432-6B0A61FD1D57}" destId="{240C360A-D5EC-034A-A611-1F3FFC3956DC}" srcOrd="0" destOrd="0" presId="urn:microsoft.com/office/officeart/2008/layout/LinedList"/>
    <dgm:cxn modelId="{35972522-3C28-4A37-A43E-08095DAC9C8D}" srcId="{6A21632C-701B-4A2C-BCEC-33391BF88EF7}" destId="{6629494D-FA53-4BF4-A432-6B0A61FD1D57}" srcOrd="1" destOrd="0" parTransId="{C9723802-3713-483B-BF02-3BD4E598AB29}" sibTransId="{61BA10DF-8EE4-4207-BEC6-0ED170A550B4}"/>
    <dgm:cxn modelId="{B036CE47-519A-3942-A253-5E56930458B2}" type="presOf" srcId="{6A21632C-701B-4A2C-BCEC-33391BF88EF7}" destId="{4411DF96-AB44-6D4F-A2FE-F5EDBDDBC322}" srcOrd="0" destOrd="0" presId="urn:microsoft.com/office/officeart/2008/layout/LinedList"/>
    <dgm:cxn modelId="{198AF558-4C73-E548-A6FF-7F1BC3460B5B}" type="presOf" srcId="{D4FE6B54-9E60-4280-A403-AA8A1BF7B731}" destId="{7D2739F5-96BF-2D4C-A6D8-BC0CAB7CA3DA}" srcOrd="0" destOrd="0" presId="urn:microsoft.com/office/officeart/2008/layout/LinedList"/>
    <dgm:cxn modelId="{4E454DA0-A272-4885-96CB-B2F2B66BB503}" srcId="{6A21632C-701B-4A2C-BCEC-33391BF88EF7}" destId="{818200BE-6699-42CF-852B-959DE43BC4BB}" srcOrd="4" destOrd="0" parTransId="{D4694A6C-CF72-40E7-BC4F-98DC16DFDEB6}" sibTransId="{BC359498-BDCC-4297-A3C4-B1CD2E64F3A3}"/>
    <dgm:cxn modelId="{1770FCA3-B53E-FA46-B194-E121C89D8D87}" type="presOf" srcId="{818200BE-6699-42CF-852B-959DE43BC4BB}" destId="{A5A538AC-F1BC-C841-8093-ED8A49438A1E}" srcOrd="0" destOrd="0" presId="urn:microsoft.com/office/officeart/2008/layout/LinedList"/>
    <dgm:cxn modelId="{75E5E8A7-36A1-45E8-ABB6-20B0518E7B96}" srcId="{6A21632C-701B-4A2C-BCEC-33391BF88EF7}" destId="{D4FE6B54-9E60-4280-A403-AA8A1BF7B731}" srcOrd="2" destOrd="0" parTransId="{44880C53-CEC5-4D85-88AF-9FB6A4C9F2C9}" sibTransId="{1E29480F-EAB8-48D2-AA4C-3AF8379DB004}"/>
    <dgm:cxn modelId="{77AA93B6-BA00-2446-B2A1-D63CAA2A49BF}" type="presOf" srcId="{C25BC43A-B95B-4133-89EF-C305DBED0F69}" destId="{FE9DD7FC-8D05-6849-B4EA-3AC9B44D8546}" srcOrd="0" destOrd="0" presId="urn:microsoft.com/office/officeart/2008/layout/LinedList"/>
    <dgm:cxn modelId="{74F684CD-79C5-8C41-8458-AAC4E9CE1DFB}" type="presOf" srcId="{B78C4125-AAE4-4315-9327-3C014415D39B}" destId="{E9059B02-F6A4-B049-AD8D-ADD18DF0D5D7}" srcOrd="0" destOrd="0" presId="urn:microsoft.com/office/officeart/2008/layout/LinedList"/>
    <dgm:cxn modelId="{CAC2A9EB-599F-6444-AB26-5F79BA8C569E}" type="presParOf" srcId="{4411DF96-AB44-6D4F-A2FE-F5EDBDDBC322}" destId="{2C18D7BB-DFF7-214B-B405-E97933DF5A82}" srcOrd="0" destOrd="0" presId="urn:microsoft.com/office/officeart/2008/layout/LinedList"/>
    <dgm:cxn modelId="{F77E9080-44F6-1345-9A91-816CC29E8D14}" type="presParOf" srcId="{4411DF96-AB44-6D4F-A2FE-F5EDBDDBC322}" destId="{E7B393A7-358C-4041-9152-C286061782B4}" srcOrd="1" destOrd="0" presId="urn:microsoft.com/office/officeart/2008/layout/LinedList"/>
    <dgm:cxn modelId="{D8324C8A-D0BD-BA4F-8015-6BA0608A5EC8}" type="presParOf" srcId="{E7B393A7-358C-4041-9152-C286061782B4}" destId="{E9059B02-F6A4-B049-AD8D-ADD18DF0D5D7}" srcOrd="0" destOrd="0" presId="urn:microsoft.com/office/officeart/2008/layout/LinedList"/>
    <dgm:cxn modelId="{8CA20B54-FC6D-4244-9FA5-1FD63F0E3C71}" type="presParOf" srcId="{E7B393A7-358C-4041-9152-C286061782B4}" destId="{920AD585-F8AB-CD4F-826B-F8887763C53A}" srcOrd="1" destOrd="0" presId="urn:microsoft.com/office/officeart/2008/layout/LinedList"/>
    <dgm:cxn modelId="{9D4896AC-DDB6-CD41-AE0F-043B7CE82904}" type="presParOf" srcId="{4411DF96-AB44-6D4F-A2FE-F5EDBDDBC322}" destId="{F79B5AE1-B482-024C-B038-8DBEFC6DDA35}" srcOrd="2" destOrd="0" presId="urn:microsoft.com/office/officeart/2008/layout/LinedList"/>
    <dgm:cxn modelId="{3E0B35C1-DD31-0B4A-BF43-3C5F5088CA3F}" type="presParOf" srcId="{4411DF96-AB44-6D4F-A2FE-F5EDBDDBC322}" destId="{72DECF41-93F4-B041-B2DC-2DA895EA5B53}" srcOrd="3" destOrd="0" presId="urn:microsoft.com/office/officeart/2008/layout/LinedList"/>
    <dgm:cxn modelId="{D5A0C1A8-1F20-EF4B-B6F0-FED274DA6058}" type="presParOf" srcId="{72DECF41-93F4-B041-B2DC-2DA895EA5B53}" destId="{240C360A-D5EC-034A-A611-1F3FFC3956DC}" srcOrd="0" destOrd="0" presId="urn:microsoft.com/office/officeart/2008/layout/LinedList"/>
    <dgm:cxn modelId="{3EAA1412-A2A8-DD4B-BB5A-6D5791431EC4}" type="presParOf" srcId="{72DECF41-93F4-B041-B2DC-2DA895EA5B53}" destId="{08F9B2E9-6254-8F41-9ED1-260E4704C810}" srcOrd="1" destOrd="0" presId="urn:microsoft.com/office/officeart/2008/layout/LinedList"/>
    <dgm:cxn modelId="{72468D28-D621-244B-8B3B-40C74D539812}" type="presParOf" srcId="{4411DF96-AB44-6D4F-A2FE-F5EDBDDBC322}" destId="{398472D8-F4B7-5645-B252-5FC0A513FFA3}" srcOrd="4" destOrd="0" presId="urn:microsoft.com/office/officeart/2008/layout/LinedList"/>
    <dgm:cxn modelId="{3E7CBE28-AAEC-D443-9F23-CC86FE00C475}" type="presParOf" srcId="{4411DF96-AB44-6D4F-A2FE-F5EDBDDBC322}" destId="{B32D7710-945B-7B49-B0A8-A1B680F1FE03}" srcOrd="5" destOrd="0" presId="urn:microsoft.com/office/officeart/2008/layout/LinedList"/>
    <dgm:cxn modelId="{C43570DC-70C5-E040-BC3D-70F8DA79A198}" type="presParOf" srcId="{B32D7710-945B-7B49-B0A8-A1B680F1FE03}" destId="{7D2739F5-96BF-2D4C-A6D8-BC0CAB7CA3DA}" srcOrd="0" destOrd="0" presId="urn:microsoft.com/office/officeart/2008/layout/LinedList"/>
    <dgm:cxn modelId="{C9652FA2-5F00-9745-BDE1-9981C72EA17C}" type="presParOf" srcId="{B32D7710-945B-7B49-B0A8-A1B680F1FE03}" destId="{AACBD348-086C-C844-A218-009A33723887}" srcOrd="1" destOrd="0" presId="urn:microsoft.com/office/officeart/2008/layout/LinedList"/>
    <dgm:cxn modelId="{07818243-1801-B447-8E63-D500E2505B46}" type="presParOf" srcId="{4411DF96-AB44-6D4F-A2FE-F5EDBDDBC322}" destId="{C5053F4E-D060-2E4E-84A9-544FF5267B8B}" srcOrd="6" destOrd="0" presId="urn:microsoft.com/office/officeart/2008/layout/LinedList"/>
    <dgm:cxn modelId="{81D33B30-EB7D-FC46-80ED-BF4E2371E2EC}" type="presParOf" srcId="{4411DF96-AB44-6D4F-A2FE-F5EDBDDBC322}" destId="{B4D3FEDA-78CB-4941-841F-7959FA5D3359}" srcOrd="7" destOrd="0" presId="urn:microsoft.com/office/officeart/2008/layout/LinedList"/>
    <dgm:cxn modelId="{ECB900CC-D013-F849-A593-C8BE5E677B09}" type="presParOf" srcId="{B4D3FEDA-78CB-4941-841F-7959FA5D3359}" destId="{FE9DD7FC-8D05-6849-B4EA-3AC9B44D8546}" srcOrd="0" destOrd="0" presId="urn:microsoft.com/office/officeart/2008/layout/LinedList"/>
    <dgm:cxn modelId="{CB075652-DFCC-A748-97D5-BE8243E73E95}" type="presParOf" srcId="{B4D3FEDA-78CB-4941-841F-7959FA5D3359}" destId="{7B5F2C65-B397-E148-9B80-B1BFEEE5432E}" srcOrd="1" destOrd="0" presId="urn:microsoft.com/office/officeart/2008/layout/LinedList"/>
    <dgm:cxn modelId="{9EA0348D-1FB9-234F-AFBD-ABF63A678EB4}" type="presParOf" srcId="{4411DF96-AB44-6D4F-A2FE-F5EDBDDBC322}" destId="{B0780240-9EAD-734D-94A9-2955D425C4BD}" srcOrd="8" destOrd="0" presId="urn:microsoft.com/office/officeart/2008/layout/LinedList"/>
    <dgm:cxn modelId="{450328D0-69D8-6147-846A-112332F9291E}" type="presParOf" srcId="{4411DF96-AB44-6D4F-A2FE-F5EDBDDBC322}" destId="{710735F7-AD96-474A-8E18-24951974172B}" srcOrd="9" destOrd="0" presId="urn:microsoft.com/office/officeart/2008/layout/LinedList"/>
    <dgm:cxn modelId="{32655516-6AA6-E749-8CF8-E8A6C3835D27}" type="presParOf" srcId="{710735F7-AD96-474A-8E18-24951974172B}" destId="{A5A538AC-F1BC-C841-8093-ED8A49438A1E}" srcOrd="0" destOrd="0" presId="urn:microsoft.com/office/officeart/2008/layout/LinedList"/>
    <dgm:cxn modelId="{5EA7804F-D25E-F243-9E9D-F746F86F1694}" type="presParOf" srcId="{710735F7-AD96-474A-8E18-24951974172B}" destId="{697F36C5-B543-5848-AB0A-245BEA9B06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77072-EF77-594F-8154-629841CF481D}">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C4CAC-2AE3-D64C-B569-13B9375D5AA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Homeless and Rapid Rehousing programs are </a:t>
          </a:r>
          <a:r>
            <a:rPr lang="en-US" sz="2200" b="1" kern="1200" dirty="0"/>
            <a:t>highly siloed</a:t>
          </a:r>
        </a:p>
      </dsp:txBody>
      <dsp:txXfrm>
        <a:off x="0" y="675"/>
        <a:ext cx="6900512" cy="1106957"/>
      </dsp:txXfrm>
    </dsp:sp>
    <dsp:sp modelId="{8CBD632C-CD54-264A-BD72-56AFFA1E8BBB}">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D664D-5C10-954E-ACB0-3A55B7CFF42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Programs </a:t>
          </a:r>
          <a:r>
            <a:rPr lang="en-US" sz="2200" b="1" kern="1200" dirty="0"/>
            <a:t>do not have a quality referral system</a:t>
          </a:r>
        </a:p>
      </dsp:txBody>
      <dsp:txXfrm>
        <a:off x="0" y="1107633"/>
        <a:ext cx="6900512" cy="1106957"/>
      </dsp:txXfrm>
    </dsp:sp>
    <dsp:sp modelId="{77EF7C5B-F268-8C49-8F04-9DCB7BE9C931}">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37F68-EB00-4645-B110-1D9DD00D577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shelters </a:t>
          </a:r>
          <a:r>
            <a:rPr lang="en-US" sz="2200" b="1" kern="1200" dirty="0"/>
            <a:t>do not have space for families, and temporary housing is in short supply</a:t>
          </a:r>
        </a:p>
      </dsp:txBody>
      <dsp:txXfrm>
        <a:off x="0" y="2214591"/>
        <a:ext cx="6900512" cy="1106957"/>
      </dsp:txXfrm>
    </dsp:sp>
    <dsp:sp modelId="{2C2B6190-6ACE-4544-B544-454BB064E376}">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6601D-04E8-498B-ADFA-69C543A3E06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Physical assets </a:t>
          </a:r>
          <a:r>
            <a:rPr lang="en-US" sz="2200" b="1" kern="1200" dirty="0"/>
            <a:t>do not meet the demand </a:t>
          </a:r>
          <a:r>
            <a:rPr lang="en-US" sz="2200" kern="1200" dirty="0"/>
            <a:t>for housing</a:t>
          </a:r>
        </a:p>
      </dsp:txBody>
      <dsp:txXfrm>
        <a:off x="0" y="3321549"/>
        <a:ext cx="6900512" cy="1106957"/>
      </dsp:txXfrm>
    </dsp:sp>
    <dsp:sp modelId="{0D7B5B30-840B-470E-AA80-1DD8DEA11F9F}">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F8E59-E05B-47DE-8CFC-3F6031062F32}">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Resource providers who serve homeless populations face </a:t>
          </a:r>
          <a:r>
            <a:rPr lang="en-US" sz="2200" b="1" kern="1200" dirty="0"/>
            <a:t>many complex challenges </a:t>
          </a:r>
          <a:r>
            <a:rPr lang="en-US" sz="2200" kern="1200" dirty="0"/>
            <a:t>and are not currently acting as a network of partner providers for a continuum of care</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36ECD-5F6B-49F9-8AEA-C997E5CC046A}">
      <dsp:nvSpPr>
        <dsp:cNvPr id="0" name=""/>
        <dsp:cNvSpPr/>
      </dsp:nvSpPr>
      <dsp:spPr>
        <a:xfrm>
          <a:off x="0" y="53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E04DF-DFEF-44BC-8D2E-C7073526544D}">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effectLst/>
              <a:latin typeface="Calibri" panose="020F0502020204030204" pitchFamily="34" charset="0"/>
              <a:ea typeface="Times New Roman" panose="02020603050405020304" pitchFamily="18" charset="0"/>
              <a:cs typeface="Calibri" panose="020F0502020204030204" pitchFamily="34" charset="0"/>
            </a:rPr>
            <a:t>funding for facility upgrades</a:t>
          </a:r>
          <a:endParaRPr lang="en-US" sz="2400" b="1" kern="1200"/>
        </a:p>
      </dsp:txBody>
      <dsp:txXfrm>
        <a:off x="0" y="531"/>
        <a:ext cx="10515600" cy="870055"/>
      </dsp:txXfrm>
    </dsp:sp>
    <dsp:sp modelId="{C66E8D02-4AE3-46BD-B10C-E81E3EB16E44}">
      <dsp:nvSpPr>
        <dsp:cNvPr id="0" name=""/>
        <dsp:cNvSpPr/>
      </dsp:nvSpPr>
      <dsp:spPr>
        <a:xfrm>
          <a:off x="0" y="87058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CC71B-B62E-4366-9112-E770D2B338B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effectLst/>
              <a:latin typeface="Calibri" panose="020F0502020204030204" pitchFamily="34" charset="0"/>
              <a:ea typeface="Times New Roman" panose="02020603050405020304" pitchFamily="18" charset="0"/>
              <a:cs typeface="Calibri" panose="020F0502020204030204" pitchFamily="34" charset="0"/>
            </a:rPr>
            <a:t>more affordable housing stock for renters, transitional housing, and permanent supportive housing options</a:t>
          </a:r>
          <a:endParaRPr lang="en-US" sz="2400" b="1" kern="1200" dirty="0"/>
        </a:p>
      </dsp:txBody>
      <dsp:txXfrm>
        <a:off x="0" y="870586"/>
        <a:ext cx="10515600" cy="870055"/>
      </dsp:txXfrm>
    </dsp:sp>
    <dsp:sp modelId="{41446434-BD73-41BF-9D3E-DF9897A19531}">
      <dsp:nvSpPr>
        <dsp:cNvPr id="0" name=""/>
        <dsp:cNvSpPr/>
      </dsp:nvSpPr>
      <dsp:spPr>
        <a:xfrm>
          <a:off x="0" y="174064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27B51-2DCD-454D-964C-0D84A0C094C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effectLst/>
              <a:latin typeface="Calibri" panose="020F0502020204030204" pitchFamily="34" charset="0"/>
              <a:ea typeface="Times New Roman" panose="02020603050405020304" pitchFamily="18" charset="0"/>
              <a:cs typeface="Calibri" panose="020F0502020204030204" pitchFamily="34" charset="0"/>
            </a:rPr>
            <a:t>invest in learning more about the local network resources</a:t>
          </a:r>
          <a:endParaRPr lang="en-US" sz="2400" b="1" kern="1200"/>
        </a:p>
      </dsp:txBody>
      <dsp:txXfrm>
        <a:off x="0" y="1740641"/>
        <a:ext cx="10515600" cy="870055"/>
      </dsp:txXfrm>
    </dsp:sp>
    <dsp:sp modelId="{5AFA040D-5BD9-405D-BDDF-B9E6FEF1E977}">
      <dsp:nvSpPr>
        <dsp:cNvPr id="0" name=""/>
        <dsp:cNvSpPr/>
      </dsp:nvSpPr>
      <dsp:spPr>
        <a:xfrm>
          <a:off x="0" y="261069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8C370-4E13-4063-ABA8-566067A1192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effectLst/>
              <a:latin typeface="Calibri" panose="020F0502020204030204" pitchFamily="34" charset="0"/>
              <a:ea typeface="Times New Roman" panose="02020603050405020304" pitchFamily="18" charset="0"/>
              <a:cs typeface="Calibri" panose="020F0502020204030204" pitchFamily="34" charset="0"/>
            </a:rPr>
            <a:t>consider seeking funding to support a network navigator to ensure transparency of program services </a:t>
          </a:r>
          <a:endParaRPr lang="en-US" sz="2400" kern="1200"/>
        </a:p>
      </dsp:txBody>
      <dsp:txXfrm>
        <a:off x="0" y="2610696"/>
        <a:ext cx="10515600" cy="870055"/>
      </dsp:txXfrm>
    </dsp:sp>
    <dsp:sp modelId="{5FBE1F87-01A2-4CF3-8659-2F776680E217}">
      <dsp:nvSpPr>
        <dsp:cNvPr id="0" name=""/>
        <dsp:cNvSpPr/>
      </dsp:nvSpPr>
      <dsp:spPr>
        <a:xfrm>
          <a:off x="0" y="348075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61253-30A9-44A9-BD60-78A2F39C52AA}">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effectLst/>
              <a:latin typeface="Calibri" panose="020F0502020204030204" pitchFamily="34" charset="0"/>
              <a:ea typeface="Times New Roman" panose="02020603050405020304" pitchFamily="18" charset="0"/>
              <a:cs typeface="Calibri" panose="020F0502020204030204" pitchFamily="34" charset="0"/>
            </a:rPr>
            <a:t>seek out other funding to address common challenges</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77072-EF77-594F-8154-629841CF481D}">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C4CAC-2AE3-D64C-B569-13B9375D5AA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 lack of childcare openings </a:t>
          </a:r>
          <a:r>
            <a:rPr lang="en-US" sz="2200" b="1" kern="1200" dirty="0"/>
            <a:t>impedes many parents from returning to work and causes turnover </a:t>
          </a:r>
          <a:r>
            <a:rPr lang="en-US" sz="2200" kern="1200" dirty="0"/>
            <a:t>and difficulty retaining workers</a:t>
          </a:r>
        </a:p>
      </dsp:txBody>
      <dsp:txXfrm>
        <a:off x="0" y="675"/>
        <a:ext cx="6900512" cy="1106957"/>
      </dsp:txXfrm>
    </dsp:sp>
    <dsp:sp modelId="{8CBD632C-CD54-264A-BD72-56AFFA1E8BBB}">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D664D-5C10-954E-ACB0-3A55B7CFF42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Many childcare workers, especially entry-level, </a:t>
          </a:r>
          <a:r>
            <a:rPr lang="en-US" sz="2200" b="1" kern="1200" dirty="0"/>
            <a:t>do not earn family-sustaining wages </a:t>
          </a:r>
          <a:r>
            <a:rPr lang="en-US" sz="2200" kern="1200" dirty="0"/>
            <a:t>and cannot afford to stay in the profession.</a:t>
          </a:r>
        </a:p>
      </dsp:txBody>
      <dsp:txXfrm>
        <a:off x="0" y="1107633"/>
        <a:ext cx="6900512" cy="1106957"/>
      </dsp:txXfrm>
    </dsp:sp>
    <dsp:sp modelId="{77EF7C5B-F268-8C49-8F04-9DCB7BE9C931}">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37F68-EB00-4645-B110-1D9DD00D577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Education providers are experimenting with </a:t>
          </a:r>
          <a:r>
            <a:rPr lang="en-US" sz="2200" b="1" kern="1200" dirty="0"/>
            <a:t>rapid certifications and skill upgrades</a:t>
          </a:r>
        </a:p>
      </dsp:txBody>
      <dsp:txXfrm>
        <a:off x="0" y="2214591"/>
        <a:ext cx="6900512" cy="1106957"/>
      </dsp:txXfrm>
    </dsp:sp>
    <dsp:sp modelId="{15B30A67-CDC9-FA4E-8067-19910559877E}">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1E53B-4062-3642-8CC2-B3D5636C969F}">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certification fees for advancement can be a </a:t>
          </a:r>
          <a:r>
            <a:rPr lang="en-US" sz="2200" b="1" kern="1200" dirty="0"/>
            <a:t>significant barrier </a:t>
          </a:r>
          <a:r>
            <a:rPr lang="en-US" sz="2200" kern="1200" dirty="0"/>
            <a:t>for those looking to improve their skills</a:t>
          </a:r>
        </a:p>
      </dsp:txBody>
      <dsp:txXfrm>
        <a:off x="0" y="3321549"/>
        <a:ext cx="6900512" cy="1106957"/>
      </dsp:txXfrm>
    </dsp:sp>
    <dsp:sp modelId="{D99F5CBF-D6B2-43B6-A58D-16383BECD809}">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0CA3C-A111-4443-B211-D1CFA8640116}">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Many of the existing home care providers are </a:t>
          </a:r>
          <a:r>
            <a:rPr lang="en-US" sz="2200" b="1" kern="1200" dirty="0"/>
            <a:t>ready to retire without successors</a:t>
          </a: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36ECD-5F6B-49F9-8AEA-C997E5CC046A}">
      <dsp:nvSpPr>
        <dsp:cNvPr id="0" name=""/>
        <dsp:cNvSpPr/>
      </dsp:nvSpPr>
      <dsp:spPr>
        <a:xfrm>
          <a:off x="0" y="53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E04DF-DFEF-44BC-8D2E-C7073526544D}">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Form a new initiative that engages potential home-based childcare providers to participate in a business startup and growth accelerator program</a:t>
          </a:r>
          <a:endParaRPr lang="en-US" sz="2300" b="1" kern="1200" dirty="0"/>
        </a:p>
      </dsp:txBody>
      <dsp:txXfrm>
        <a:off x="0" y="531"/>
        <a:ext cx="10515600" cy="870055"/>
      </dsp:txXfrm>
    </dsp:sp>
    <dsp:sp modelId="{C66E8D02-4AE3-46BD-B10C-E81E3EB16E44}">
      <dsp:nvSpPr>
        <dsp:cNvPr id="0" name=""/>
        <dsp:cNvSpPr/>
      </dsp:nvSpPr>
      <dsp:spPr>
        <a:xfrm>
          <a:off x="0" y="87058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CC71B-B62E-4366-9112-E770D2B338B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Education and Workforce Development programs should develop the capacity to meet the needs of Marquette County’s current and future industries, including childcare</a:t>
          </a:r>
          <a:endParaRPr lang="en-US" sz="2300" b="1" kern="1200" dirty="0"/>
        </a:p>
      </dsp:txBody>
      <dsp:txXfrm>
        <a:off x="0" y="870586"/>
        <a:ext cx="10515600" cy="870055"/>
      </dsp:txXfrm>
    </dsp:sp>
    <dsp:sp modelId="{41446434-BD73-41BF-9D3E-DF9897A19531}">
      <dsp:nvSpPr>
        <dsp:cNvPr id="0" name=""/>
        <dsp:cNvSpPr/>
      </dsp:nvSpPr>
      <dsp:spPr>
        <a:xfrm>
          <a:off x="0" y="174064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27B51-2DCD-454D-964C-0D84A0C094C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Innovative business models to support publicly funded and privately run childcare centers</a:t>
          </a:r>
          <a:endParaRPr lang="en-US" sz="2300" b="1" kern="1200" dirty="0"/>
        </a:p>
      </dsp:txBody>
      <dsp:txXfrm>
        <a:off x="0" y="1740641"/>
        <a:ext cx="10515600" cy="870055"/>
      </dsp:txXfrm>
    </dsp:sp>
    <dsp:sp modelId="{5AFA040D-5BD9-405D-BDDF-B9E6FEF1E977}">
      <dsp:nvSpPr>
        <dsp:cNvPr id="0" name=""/>
        <dsp:cNvSpPr/>
      </dsp:nvSpPr>
      <dsp:spPr>
        <a:xfrm>
          <a:off x="0" y="261069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8C370-4E13-4063-ABA8-566067A1192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effectLst/>
              <a:latin typeface="Calibri" panose="020F0502020204030204" pitchFamily="34" charset="0"/>
              <a:ea typeface="Times New Roman" panose="02020603050405020304" pitchFamily="18" charset="0"/>
              <a:cs typeface="Calibri" panose="020F0502020204030204" pitchFamily="34" charset="0"/>
            </a:rPr>
            <a:t>Private and public funding such as Tri-Share, employer scholarships for employees</a:t>
          </a:r>
          <a:endParaRPr lang="en-US" sz="2300" kern="1200" dirty="0"/>
        </a:p>
      </dsp:txBody>
      <dsp:txXfrm>
        <a:off x="0" y="2610696"/>
        <a:ext cx="10515600" cy="870055"/>
      </dsp:txXfrm>
    </dsp:sp>
    <dsp:sp modelId="{5FBE1F87-01A2-4CF3-8659-2F776680E217}">
      <dsp:nvSpPr>
        <dsp:cNvPr id="0" name=""/>
        <dsp:cNvSpPr/>
      </dsp:nvSpPr>
      <dsp:spPr>
        <a:xfrm>
          <a:off x="0" y="348075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61253-30A9-44A9-BD60-78A2F39C52AA}">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Engagement of Economic Development Partners and Universities to Support Technology-Enabled Solutions</a:t>
          </a:r>
        </a:p>
      </dsp:txBody>
      <dsp:txXfrm>
        <a:off x="0" y="3480751"/>
        <a:ext cx="10515600" cy="87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8D7BB-DFF7-214B-B405-E97933DF5A8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59B02-F6A4-B049-AD8D-ADD18DF0D5D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Federal Government</a:t>
          </a:r>
        </a:p>
      </dsp:txBody>
      <dsp:txXfrm>
        <a:off x="0" y="675"/>
        <a:ext cx="6900512" cy="1106957"/>
      </dsp:txXfrm>
    </dsp:sp>
    <dsp:sp modelId="{F79B5AE1-B482-024C-B038-8DBEFC6DDA35}">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C360A-D5EC-034A-A611-1F3FFC3956DC}">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State Government</a:t>
          </a:r>
        </a:p>
      </dsp:txBody>
      <dsp:txXfrm>
        <a:off x="0" y="1107633"/>
        <a:ext cx="6900512" cy="1106957"/>
      </dsp:txXfrm>
    </dsp:sp>
    <dsp:sp modelId="{398472D8-F4B7-5645-B252-5FC0A513FFA3}">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739F5-96BF-2D4C-A6D8-BC0CAB7CA3D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Corporations</a:t>
          </a:r>
        </a:p>
      </dsp:txBody>
      <dsp:txXfrm>
        <a:off x="0" y="2214591"/>
        <a:ext cx="6900512" cy="1106957"/>
      </dsp:txXfrm>
    </dsp:sp>
    <dsp:sp modelId="{C5053F4E-D060-2E4E-84A9-544FF5267B8B}">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DD7FC-8D05-6849-B4EA-3AC9B44D854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Foundations-(family, community, corporate)</a:t>
          </a:r>
        </a:p>
      </dsp:txBody>
      <dsp:txXfrm>
        <a:off x="0" y="3321549"/>
        <a:ext cx="6900512" cy="1106957"/>
      </dsp:txXfrm>
    </dsp:sp>
    <dsp:sp modelId="{B0780240-9EAD-734D-94A9-2955D425C4BD}">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538AC-F1BC-C841-8093-ED8A49438A1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Local Organizations (service, public charities, interest groups)</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BC33-63A2-AE4F-8C0C-10B37C2D0630}"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E20FE-4E19-E947-94CB-E0FA5EE3C479}" type="slidenum">
              <a:rPr lang="en-US" smtClean="0"/>
              <a:t>‹#›</a:t>
            </a:fld>
            <a:endParaRPr lang="en-US"/>
          </a:p>
        </p:txBody>
      </p:sp>
    </p:spTree>
    <p:extLst>
      <p:ext uri="{BB962C8B-B14F-4D97-AF65-F5344CB8AC3E}">
        <p14:creationId xmlns:p14="http://schemas.microsoft.com/office/powerpoint/2010/main" val="106059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eatstarttoquality.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everyone for the opportunity to speak with them today about the challenges our communities face. </a:t>
            </a:r>
          </a:p>
          <a:p>
            <a:endParaRPr lang="en-US" dirty="0"/>
          </a:p>
          <a:p>
            <a:r>
              <a:rPr lang="en-US" dirty="0"/>
              <a:t>HOUSEKEEPING:</a:t>
            </a:r>
          </a:p>
          <a:p>
            <a:r>
              <a:rPr lang="en-US" dirty="0"/>
              <a:t>Context for CF work and the report</a:t>
            </a:r>
          </a:p>
          <a:p>
            <a:r>
              <a:rPr lang="en-US" dirty="0"/>
              <a:t>share process, key findings and recommendations</a:t>
            </a:r>
          </a:p>
          <a:p>
            <a:r>
              <a:rPr lang="en-US" dirty="0"/>
              <a:t>Share local and regional resources we leveraged throughout the process</a:t>
            </a:r>
          </a:p>
          <a:p>
            <a:r>
              <a:rPr lang="en-US" dirty="0"/>
              <a:t>Mqt Co next steps</a:t>
            </a:r>
          </a:p>
          <a:p>
            <a:r>
              <a:rPr lang="en-US" dirty="0"/>
              <a:t>Q&amp;A</a:t>
            </a: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1</a:t>
            </a:fld>
            <a:endParaRPr lang="en-US"/>
          </a:p>
        </p:txBody>
      </p:sp>
    </p:spTree>
    <p:extLst>
      <p:ext uri="{BB962C8B-B14F-4D97-AF65-F5344CB8AC3E}">
        <p14:creationId xmlns:p14="http://schemas.microsoft.com/office/powerpoint/2010/main" val="334514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lack of childcare openings impedes many parents from returning to work and causes turnover and difficulty retaining workers.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Many childcare workers, especially entry-level, do not earn family-sustaining wages and cannot afford to stay in the profession.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Many of the existing home care providers are ready to retire without successors.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Education providers are experimenting with rapid certifications and skill upgrades.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certification fees for advancement can be a significant barrier for those looking to improve their skills.</a:t>
            </a:r>
          </a:p>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Common themes included Quality, Affordable Child Care for all ages, including infant care; Livable Wages for Child Care Providers and Workers; Talent Pipeline for Child Care and Early Childhood Education Professionals; Strong Employer Engagement; and Profitable Home-Based Childcare.</a:t>
            </a:r>
          </a:p>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childcare issue has been framed as a low-income and women’s issue. However, interviewees made it clear that it’s an economic development issue. Interviewees cited impacted educated professionals, including teachers, nurses, professors, librarians, and counselors.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According to the 2020 census, there are 66,017 residents of Marquette County. Of these residents, 3,636 are children aged 0-5 (Kids Count). In addition to young children, school-aged children, or children aged 6-12, account for 4,724 residents (Kids Count). This brings the total of children that may need care to 8,360. The Great Start to Quality website shows 1,914 childcare slots in Marquette County. Additionally, 2022 Kids Count data shows that the average cost of full-time childcare per child is $661 per month in Marquette County.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shortage in childcare has impacted many in the community. Women with low to moderate incomes have been affected significantly. Interviewees that currently have access to care noted how little money from their paycheck is left after paying for rent, food, and childcare. Some interviewees stated they or their partners had chosen to leave the workforce as full-time caregivers. One interviewee shared, “My family decided to be a single-income household, as care cost more money than my partner was making.”</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Organizations indicated that as families have additional children, there is a higher chance that a parent will leave the workforce to stay home. "[We] lost a department head because it wasn't financially worth it for her to work after having her second child,” stated one agency.  Additionally, there were stories of colleagues relocating out of the area to be closer to family, as that was the only way they could access childcare.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Families with children with challenging behaviors or disabilities experienced more difficulty finding care. As a result, these children were more likely to be asked to leave the center. This would allow the center to bring in a child that was “easier.” An agency that works with children with disabilities shared, “The availability of respite care for caregivers [of children with disabilities] is debilitating."</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Finally, organizations that serve women with children experiencing homelessness expressed that lack of care was a barrier to finding employment, which is needed to get into a house.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10</a:t>
            </a:fld>
            <a:endParaRPr lang="en-US"/>
          </a:p>
        </p:txBody>
      </p:sp>
    </p:spTree>
    <p:extLst>
      <p:ext uri="{BB962C8B-B14F-4D97-AF65-F5344CB8AC3E}">
        <p14:creationId xmlns:p14="http://schemas.microsoft.com/office/powerpoint/2010/main" val="267120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Qs asked: What can be done? What’s impeding the progress?</a:t>
            </a:r>
          </a:p>
        </p:txBody>
      </p:sp>
      <p:sp>
        <p:nvSpPr>
          <p:cNvPr id="4" name="Slide Number Placeholder 3"/>
          <p:cNvSpPr>
            <a:spLocks noGrp="1"/>
          </p:cNvSpPr>
          <p:nvPr>
            <p:ph type="sldNum" sz="quarter" idx="5"/>
          </p:nvPr>
        </p:nvSpPr>
        <p:spPr/>
        <p:txBody>
          <a:bodyPr/>
          <a:lstStyle/>
          <a:p>
            <a:fld id="{8A9E20FE-4E19-E947-94CB-E0FA5EE3C479}" type="slidenum">
              <a:rPr lang="en-US" smtClean="0"/>
              <a:t>11</a:t>
            </a:fld>
            <a:endParaRPr lang="en-US"/>
          </a:p>
        </p:txBody>
      </p:sp>
    </p:spTree>
    <p:extLst>
      <p:ext uri="{BB962C8B-B14F-4D97-AF65-F5344CB8AC3E}">
        <p14:creationId xmlns:p14="http://schemas.microsoft.com/office/powerpoint/2010/main" val="361035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Subsidies for childcare</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Options for families and organizations/businesses were mentioned</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Higher wages for childcare employees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Expand maternity leave benefits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Reinstate Early Child Care training programs</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Create a childcare training center, specifically in partnership with NMU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Incentives and technical assistance for businesses to provide care on site</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Waive inspection fees for a childcare center and in-home licensing </a:t>
            </a:r>
          </a:p>
          <a:p>
            <a:pPr marL="342900" marR="0" lvl="0" indent="-342900" algn="just">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Building code and zoning changes to allow for more in-home centers </a:t>
            </a:r>
          </a:p>
          <a:p>
            <a:pPr marL="342900" marR="0" lvl="0" indent="-342900" algn="just">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CCC's unified vision is to see more family-owned childcare provider businesses thrive. This means inspiring more entrepreneurs to start home-based centers and surrounding them with the experts and resources they need to successfully enter and scale in the market. The CCC developed the concept of providing direct support to cohorts of entrepreneurs and working closely with existing entrepreneur support organizations (ESOs) such as incubators, accelerators, and economic development professionals, as well as child and family service organizations, to raise the collective capacity of the ecosystem to meet their needs.  By running focused domain-specific entrepreneur support programming year upon year, the desired outcome is to achieve three high-level objectives:</a:t>
            </a:r>
          </a:p>
          <a:p>
            <a:pPr marL="342900" marR="0" lvl="0" indent="-342900" algn="just">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Support entrepreneur’s representative of underserved communities, with a specific focus on marginalized populations.</a:t>
            </a:r>
          </a:p>
          <a:p>
            <a:pPr marL="342900" marR="0" lvl="0" indent="-342900" algn="just">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Surround these entrepreneurs with the resources they need, a curriculum to build their capacity, and mentors from the community who share their lived experiences.</a:t>
            </a:r>
          </a:p>
          <a:p>
            <a:pPr marL="342900" marR="0" lvl="0" indent="-342900" algn="just">
              <a:lnSpc>
                <a:spcPct val="107000"/>
              </a:lnSpc>
              <a:spcBef>
                <a:spcPts val="0"/>
              </a:spcBef>
              <a:spcAft>
                <a:spcPts val="8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Strengthen the connective tissues of the community and create a culture of support and pride in local businesses and resilient economies.</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Education and Workforce Development programs should develop the capacity to meet the needs of Marquette County’s current and future industries, including childcare. This means helping existing workforce development programs work with the entrepreneurs creating the businesses. These relationships help workforce development programs understand the types of knowledge, skills, and experience that companies will need as they grow and connect the businesses with a diverse talent for hands-on educational experiences that can evolve into careers. </a:t>
            </a:r>
          </a:p>
          <a:p>
            <a:pPr marL="0" marR="0" lvl="0" indent="0" algn="just">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9E20FE-4E19-E947-94CB-E0FA5EE3C479}" type="slidenum">
              <a:rPr lang="en-US" smtClean="0"/>
              <a:t>12</a:t>
            </a:fld>
            <a:endParaRPr lang="en-US"/>
          </a:p>
        </p:txBody>
      </p:sp>
    </p:spTree>
    <p:extLst>
      <p:ext uri="{BB962C8B-B14F-4D97-AF65-F5344CB8AC3E}">
        <p14:creationId xmlns:p14="http://schemas.microsoft.com/office/powerpoint/2010/main" val="367717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Childcare Coalition proposes to link existing resources at MARESA and Great Start to Quality with Lake Superior Community Partnership to form a new initiative that engages potential home-based childcare providers to participate in a business startup and growth accelerator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cohort-based model has been tested in other regions and serves as a prototype for providing both business education and specialized childcare service supports to ensure Marquette is able to meet the current and future demand for affordable quality childcare.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program would be sustained by a cost-sharing model with employers and an endowment fund managed by the Community Foundation.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13</a:t>
            </a:fld>
            <a:endParaRPr lang="en-US"/>
          </a:p>
        </p:txBody>
      </p:sp>
    </p:spTree>
    <p:extLst>
      <p:ext uri="{BB962C8B-B14F-4D97-AF65-F5344CB8AC3E}">
        <p14:creationId xmlns:p14="http://schemas.microsoft.com/office/powerpoint/2010/main" val="41177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14</a:t>
            </a:fld>
            <a:endParaRPr lang="en-US"/>
          </a:p>
        </p:txBody>
      </p:sp>
    </p:spTree>
    <p:extLst>
      <p:ext uri="{BB962C8B-B14F-4D97-AF65-F5344CB8AC3E}">
        <p14:creationId xmlns:p14="http://schemas.microsoft.com/office/powerpoint/2010/main" val="320802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and thank key partners:</a:t>
            </a:r>
          </a:p>
          <a:p>
            <a:endParaRPr lang="en-US" dirty="0"/>
          </a:p>
          <a:p>
            <a:r>
              <a:rPr lang="en-US" dirty="0"/>
              <a:t>Marquette County and our local municipalities</a:t>
            </a:r>
          </a:p>
          <a:p>
            <a:r>
              <a:rPr lang="en-US" dirty="0"/>
              <a:t>Great Start to Quality </a:t>
            </a:r>
            <a:r>
              <a:rPr lang="en-US" dirty="0">
                <a:hlinkClick r:id="rId3"/>
              </a:rPr>
              <a:t>Great Start to Quality - Find High Quality Child Care in Michigan</a:t>
            </a:r>
            <a:endParaRPr lang="en-US" dirty="0"/>
          </a:p>
          <a:p>
            <a:r>
              <a:rPr lang="en-US" dirty="0"/>
              <a:t>Lake Superior Community Partnership</a:t>
            </a:r>
          </a:p>
          <a:p>
            <a:r>
              <a:rPr lang="en-US" dirty="0"/>
              <a:t>Marquette Alger RESA</a:t>
            </a:r>
          </a:p>
          <a:p>
            <a:r>
              <a:rPr lang="en-US" dirty="0"/>
              <a:t>Grow and Lead</a:t>
            </a:r>
          </a:p>
          <a:p>
            <a:r>
              <a:rPr lang="en-US" dirty="0" err="1"/>
              <a:t>Regionerate</a:t>
            </a:r>
            <a:r>
              <a:rPr lang="en-US" dirty="0"/>
              <a:t> LLC</a:t>
            </a:r>
          </a:p>
        </p:txBody>
      </p:sp>
      <p:sp>
        <p:nvSpPr>
          <p:cNvPr id="4" name="Slide Number Placeholder 3"/>
          <p:cNvSpPr>
            <a:spLocks noGrp="1"/>
          </p:cNvSpPr>
          <p:nvPr>
            <p:ph type="sldNum" sz="quarter" idx="5"/>
          </p:nvPr>
        </p:nvSpPr>
        <p:spPr/>
        <p:txBody>
          <a:bodyPr/>
          <a:lstStyle/>
          <a:p>
            <a:fld id="{8A9E20FE-4E19-E947-94CB-E0FA5EE3C479}" type="slidenum">
              <a:rPr lang="en-US" smtClean="0"/>
              <a:t>16</a:t>
            </a:fld>
            <a:endParaRPr lang="en-US"/>
          </a:p>
        </p:txBody>
      </p:sp>
    </p:spTree>
    <p:extLst>
      <p:ext uri="{BB962C8B-B14F-4D97-AF65-F5344CB8AC3E}">
        <p14:creationId xmlns:p14="http://schemas.microsoft.com/office/powerpoint/2010/main" val="201386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WordVisi_MSFontService"/>
              </a:rPr>
              <a:t>Since 1988, the Community Foundation of Marquette County has dedicated itself to strengthening the community and improving the lives of all people in Marquette County. </a:t>
            </a:r>
          </a:p>
          <a:p>
            <a:r>
              <a:rPr lang="en-US" sz="1800" b="0" i="0" dirty="0">
                <a:solidFill>
                  <a:srgbClr val="000000"/>
                </a:solidFill>
                <a:effectLst/>
                <a:latin typeface="Calibri" panose="020F0502020204030204" pitchFamily="34" charset="0"/>
              </a:rPr>
              <a:t>We support a wide variety of community needs – everything from education, to the environment and conservation to human services. This happens through our grant cycle and also through specific funds that have been established by our donors. </a:t>
            </a:r>
            <a:r>
              <a:rPr lang="en-US" sz="1800" b="0" i="0" dirty="0">
                <a:solidFill>
                  <a:srgbClr val="000000"/>
                </a:solidFill>
                <a:effectLst/>
                <a:latin typeface="WordVisiCarriageReturn_MSFontService"/>
              </a:rPr>
              <a:t> </a:t>
            </a:r>
          </a:p>
          <a:p>
            <a:r>
              <a:rPr lang="en-US" sz="2800" b="0" i="0" dirty="0">
                <a:solidFill>
                  <a:srgbClr val="000000"/>
                </a:solidFill>
                <a:effectLst/>
                <a:latin typeface="WordVisi_MSFontService"/>
              </a:rPr>
              <a:t>With the community's generous support, the Foundation's assets have grown to more than $24 million to date. Because of our donors’ generosity, in 2021 alone, we supported local agencies and programs with more than $1 million in grant funding.</a:t>
            </a:r>
            <a:br>
              <a:rPr lang="en-US" sz="1800" b="0" i="0" dirty="0">
                <a:solidFill>
                  <a:srgbClr val="000000"/>
                </a:solidFill>
                <a:effectLst/>
                <a:latin typeface="WordVisiCarriageReturn_MSFontService"/>
              </a:rPr>
            </a:br>
            <a:endParaRPr lang="en-US" sz="1800" b="0" i="0" dirty="0">
              <a:solidFill>
                <a:srgbClr val="000000"/>
              </a:solidFill>
              <a:effectLst/>
              <a:latin typeface="WordVisiCarriageReturn_MSFontService"/>
            </a:endParaRPr>
          </a:p>
          <a:p>
            <a:r>
              <a:rPr lang="en-US" sz="1800" b="0" i="0" dirty="0">
                <a:solidFill>
                  <a:srgbClr val="000000"/>
                </a:solidFill>
                <a:effectLst/>
                <a:latin typeface="WordVisiCarriageReturn_MSFontService"/>
              </a:rPr>
              <a:t>CONVERNER!</a:t>
            </a:r>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2</a:t>
            </a:fld>
            <a:endParaRPr lang="en-US"/>
          </a:p>
        </p:txBody>
      </p:sp>
    </p:spTree>
    <p:extLst>
      <p:ext uri="{BB962C8B-B14F-4D97-AF65-F5344CB8AC3E}">
        <p14:creationId xmlns:p14="http://schemas.microsoft.com/office/powerpoint/2010/main" val="2988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Community Foundation of Marquette County was selected as one of the SEF Pilot sites and worked with the technical assistance providers and community partners to advance equitable distribution of ARPA funding,</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seeking engagement with the public, particularly historically disinvested and underrepresented populations</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identifying existing tables around Marquette County Master Plan 2040 priorities that align with ARPA funds purposes and connecting existing efforts</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coordinating locally with entities in Marquette County who are receiving funding</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working toward identifying short-, mid-and long-term actions that fully support all workers, families, and businesses in Marquette County</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leveraging future state and federal funding to support identified action plans</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Understanding and helping address our communities’ needs is in our DNA.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do this, we focused on building and strengthening existing coalitions around key community issues.</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3</a:t>
            </a:fld>
            <a:endParaRPr lang="en-US"/>
          </a:p>
        </p:txBody>
      </p:sp>
    </p:spTree>
    <p:extLst>
      <p:ext uri="{BB962C8B-B14F-4D97-AF65-F5344CB8AC3E}">
        <p14:creationId xmlns:p14="http://schemas.microsoft.com/office/powerpoint/2010/main" val="142133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As one of five pilot sites for a philanthropic collaborative in Michigan </a:t>
            </a:r>
          </a:p>
          <a:p>
            <a:endParaRPr lang="en-US" sz="18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assess equity gaps, structural, financial, programmatic, and cultural barriers, and the potential to advance equitable distribution of ARPA funds, </a:t>
            </a:r>
          </a:p>
          <a:p>
            <a:r>
              <a:rPr lang="en-US" sz="1800" dirty="0">
                <a:solidFill>
                  <a:srgbClr val="000000"/>
                </a:solidFill>
                <a:effectLst/>
                <a:latin typeface="Calibri" panose="020F0502020204030204" pitchFamily="34" charset="0"/>
                <a:ea typeface="Times New Roman" panose="02020603050405020304" pitchFamily="18" charset="0"/>
              </a:rPr>
              <a:t>especially in community project categories of Child Care and Homelessness. </a:t>
            </a:r>
          </a:p>
          <a:p>
            <a:endParaRPr lang="en-US" sz="18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report presents initial findings and recommendations to promote local strategies for accessing quality and affordable childcare for Marquette County families and providing much-needed resources for individuals and families without shelter. Grow &amp; Lead and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Regionerate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offer high-level findings and recommendations to guide the Community Foundation of Marquette County and other investors in (1) delivering programs that broadly serve the entire county with a particular focus on historically underserved groups; and (2) piloting programs that fill demonstrated gaps in the housing and childcare ecosystems.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4</a:t>
            </a:fld>
            <a:endParaRPr lang="en-US"/>
          </a:p>
        </p:txBody>
      </p:sp>
    </p:spTree>
    <p:extLst>
      <p:ext uri="{BB962C8B-B14F-4D97-AF65-F5344CB8AC3E}">
        <p14:creationId xmlns:p14="http://schemas.microsoft.com/office/powerpoint/2010/main" val="136509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Rural communities in Michigan are spread out much more than micropolitan or metropolitan areas and populations. </a:t>
            </a:r>
          </a:p>
          <a:p>
            <a:r>
              <a:rPr lang="en-US" b="0" i="0" dirty="0">
                <a:solidFill>
                  <a:srgbClr val="202124"/>
                </a:solidFill>
                <a:effectLst/>
                <a:latin typeface="Roboto" panose="02000000000000000000" pitchFamily="2" charset="0"/>
              </a:rPr>
              <a:t>have lower incomes and higher rates of unemployment </a:t>
            </a:r>
          </a:p>
          <a:p>
            <a:r>
              <a:rPr lang="en-US" b="0" i="0" dirty="0">
                <a:solidFill>
                  <a:srgbClr val="202124"/>
                </a:solidFill>
                <a:effectLst/>
                <a:latin typeface="Roboto" panose="02000000000000000000" pitchFamily="2" charset="0"/>
              </a:rPr>
              <a:t>have fewer employment opportunities</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 example, compared to urban areas, rural communities have fewer specialized services, shelters, and trained staff to address homelessness. </a:t>
            </a:r>
          </a:p>
          <a:p>
            <a:r>
              <a:rPr lang="en-US" b="0" i="0" dirty="0">
                <a:solidFill>
                  <a:srgbClr val="202124"/>
                </a:solidFill>
                <a:effectLst/>
                <a:latin typeface="Roboto" panose="02000000000000000000" pitchFamily="2" charset="0"/>
              </a:rPr>
              <a:t>Limited public transportation, job opportunities, and affordable housing options are additional barriers for rural homelessness</a:t>
            </a: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5</a:t>
            </a:fld>
            <a:endParaRPr lang="en-US"/>
          </a:p>
        </p:txBody>
      </p:sp>
    </p:spTree>
    <p:extLst>
      <p:ext uri="{BB962C8B-B14F-4D97-AF65-F5344CB8AC3E}">
        <p14:creationId xmlns:p14="http://schemas.microsoft.com/office/powerpoint/2010/main" val="3562452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Data Annie E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casey</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Foundation</a:t>
            </a:r>
          </a:p>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Asset Limited, Income Constrained, Employed </a:t>
            </a:r>
            <a:endParaRPr lang="en-US" dirty="0"/>
          </a:p>
          <a:p>
            <a:r>
              <a:rPr lang="en-US" dirty="0"/>
              <a:t>Qs asked: What can be done? What’s impeding the progress?</a:t>
            </a:r>
          </a:p>
        </p:txBody>
      </p:sp>
      <p:sp>
        <p:nvSpPr>
          <p:cNvPr id="4" name="Slide Number Placeholder 3"/>
          <p:cNvSpPr>
            <a:spLocks noGrp="1"/>
          </p:cNvSpPr>
          <p:nvPr>
            <p:ph type="sldNum" sz="quarter" idx="5"/>
          </p:nvPr>
        </p:nvSpPr>
        <p:spPr/>
        <p:txBody>
          <a:bodyPr/>
          <a:lstStyle/>
          <a:p>
            <a:fld id="{8A9E20FE-4E19-E947-94CB-E0FA5EE3C479}" type="slidenum">
              <a:rPr lang="en-US" smtClean="0"/>
              <a:t>6</a:t>
            </a:fld>
            <a:endParaRPr lang="en-US"/>
          </a:p>
        </p:txBody>
      </p:sp>
    </p:spTree>
    <p:extLst>
      <p:ext uri="{BB962C8B-B14F-4D97-AF65-F5344CB8AC3E}">
        <p14:creationId xmlns:p14="http://schemas.microsoft.com/office/powerpoint/2010/main" val="14778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oboto-bold"/>
              </a:rPr>
              <a:t>Why Do So Many Households Struggle?</a:t>
            </a:r>
          </a:p>
          <a:p>
            <a:pPr algn="l"/>
            <a:r>
              <a:rPr lang="en-US" b="0" i="0" dirty="0">
                <a:solidFill>
                  <a:srgbClr val="000000"/>
                </a:solidFill>
                <a:effectLst/>
                <a:latin typeface="roboto-bold"/>
              </a:rPr>
              <a:t>The cost of household basics outpaces wages...</a:t>
            </a:r>
          </a:p>
          <a:p>
            <a:pPr algn="l"/>
            <a:r>
              <a:rPr lang="en-US" b="0" i="0" dirty="0">
                <a:solidFill>
                  <a:srgbClr val="000000"/>
                </a:solidFill>
                <a:effectLst/>
                <a:latin typeface="roboto-regular"/>
              </a:rPr>
              <a:t>The Household Survival Budget reflects the bare minimum cost to live and work in the modern economy and includes housing, child care, food, transportation, health care, technology (a smartphone plan), and taxes. </a:t>
            </a:r>
          </a:p>
          <a:p>
            <a:pPr algn="l"/>
            <a:r>
              <a:rPr lang="en-US" b="0" i="0" dirty="0">
                <a:solidFill>
                  <a:srgbClr val="000000"/>
                </a:solidFill>
                <a:effectLst/>
                <a:latin typeface="roboto-regular"/>
              </a:rPr>
              <a:t>It does not include savings for emergencies or future goals like college or retirement. In 2019, household costs were well above the Federal Poverty Level of $12,490 for a single adult and $25,750 for a family of four.</a:t>
            </a:r>
          </a:p>
          <a:p>
            <a:pPr algn="l"/>
            <a:endParaRPr lang="en-US" b="0" i="0" dirty="0">
              <a:solidFill>
                <a:srgbClr val="000000"/>
              </a:solidFill>
              <a:effectLst/>
              <a:latin typeface="robo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According to the 2020 census, there are 66,017 residents of Marquette County. The United Way’s Asset Limited, Income Constrained, Employed (ALICE) report groups those residents into 27,981 households. The ALICE report found that 13% of those households live at or below the 2019 Federal Poverty Level of $25,750 for a family of four. In addition, it found 21% of Marquette County households to be considered ALICE. These households earned above the Federal Poverty Level but not enough to afford basic household necessities. </a:t>
            </a:r>
          </a:p>
          <a:p>
            <a:pPr algn="l"/>
            <a:endParaRPr lang="en-US" b="0" i="0" dirty="0">
              <a:solidFill>
                <a:srgbClr val="000000"/>
              </a:solidFill>
              <a:effectLst/>
              <a:latin typeface="roboto-regular"/>
            </a:endParaRPr>
          </a:p>
          <a:p>
            <a:endParaRPr lang="en-US" dirty="0"/>
          </a:p>
        </p:txBody>
      </p:sp>
      <p:sp>
        <p:nvSpPr>
          <p:cNvPr id="4" name="Slide Number Placeholder 3"/>
          <p:cNvSpPr>
            <a:spLocks noGrp="1"/>
          </p:cNvSpPr>
          <p:nvPr>
            <p:ph type="sldNum" sz="quarter" idx="5"/>
          </p:nvPr>
        </p:nvSpPr>
        <p:spPr/>
        <p:txBody>
          <a:bodyPr/>
          <a:lstStyle/>
          <a:p>
            <a:fld id="{8A9E20FE-4E19-E947-94CB-E0FA5EE3C479}" type="slidenum">
              <a:rPr lang="en-US" smtClean="0"/>
              <a:t>7</a:t>
            </a:fld>
            <a:endParaRPr lang="en-US"/>
          </a:p>
        </p:txBody>
      </p:sp>
    </p:spTree>
    <p:extLst>
      <p:ext uri="{BB962C8B-B14F-4D97-AF65-F5344CB8AC3E}">
        <p14:creationId xmlns:p14="http://schemas.microsoft.com/office/powerpoint/2010/main" val="219670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Homeless and Rapid Rehousing programs are highly siloed and do not have a quality referral system.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is a client tracking system that is not updated and is often inaccurate.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shelters do not have space for families, and temporary housing is in short supply.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Resource providers who serve homeless populations face many complex challenges (mental illness, lack of transportation, food insecurity, unemployment, financial instability) and are not currently acting as a network of partner providers for a continuum of care. </a:t>
            </a:r>
          </a:p>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Based on the input of those in attendance, the physical assets do not meet the demand for housing.  </a:t>
            </a:r>
          </a:p>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last count, there was no housing available for 22 individuals and 13 families within the 10-county region. There are 400 to 450 calls per month from at-risk persons.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Additional barriers include vouchers with no housing options and unsafe conditions in some of the housing options.  The Coalition agreed to research Statewide Housing Plan and funding options for federal and state support, such as MSHDA and HUD.</a:t>
            </a:r>
          </a:p>
        </p:txBody>
      </p:sp>
      <p:sp>
        <p:nvSpPr>
          <p:cNvPr id="4" name="Slide Number Placeholder 3"/>
          <p:cNvSpPr>
            <a:spLocks noGrp="1"/>
          </p:cNvSpPr>
          <p:nvPr>
            <p:ph type="sldNum" sz="quarter" idx="5"/>
          </p:nvPr>
        </p:nvSpPr>
        <p:spPr/>
        <p:txBody>
          <a:bodyPr/>
          <a:lstStyle/>
          <a:p>
            <a:fld id="{8A9E20FE-4E19-E947-94CB-E0FA5EE3C479}" type="slidenum">
              <a:rPr lang="en-US" smtClean="0"/>
              <a:t>8</a:t>
            </a:fld>
            <a:endParaRPr lang="en-US"/>
          </a:p>
        </p:txBody>
      </p:sp>
    </p:spTree>
    <p:extLst>
      <p:ext uri="{BB962C8B-B14F-4D97-AF65-F5344CB8AC3E}">
        <p14:creationId xmlns:p14="http://schemas.microsoft.com/office/powerpoint/2010/main" val="316081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Countywide plan for homelessness and housing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Expansion of land bank program</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Nonprofit-led Brownfield projects</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Consistent, reliable public transportation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Single source case management with wrap-around services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Incentives for development in outlying townships (contingent on consistent, reliable transportation)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Donations of land to nonprofits and tribal nations working to solve the housing shortage</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subsidized cost of water/sewer for new projects</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Investment in KI Sawyer by renovating buildings into housing </a:t>
            </a: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Advocacy for capping the number of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Airbnbs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current legislation passes, advocacy for a percentage of tax to go to address housing </a:t>
            </a:r>
          </a:p>
          <a:p>
            <a:pPr marL="342900" marR="0" lvl="0" indent="-342900" algn="just">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Incentives for participating in voucher programs for both landlords and hotels </a:t>
            </a:r>
          </a:p>
          <a:p>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Homeless Coalition needs funding for facility upgrades, more affordable housing stock for renters, transitional housing, and permanent supportive housing options. We recommend that they invest in learning more about the local network resources, consider seeking funding to support a network navigator to ensure transparency of program services and seek out other funding to address common challenges. </a:t>
            </a:r>
          </a:p>
          <a:p>
            <a:pPr marL="0" marR="0" algn="just">
              <a:lnSpc>
                <a:spcPct val="107000"/>
              </a:lnSpc>
              <a:spcBef>
                <a:spcPts val="0"/>
              </a:spcBef>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Based on interviews and working group meetings, the Coalition has the opportunity to become a more cohesive and integrated network of partner providers. One barrier is the quality and timeliness of data about housing opportunities in the shared database.  Individuals are forced to go to multiple resources and locations to meet their diverse needs. This team would like to consider how to streamline intake and service delivery for residents, especially those on public assistance and with multiple challenges preventing them from full-time employment and housing stability.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community and neighborhood-based organizations are often the front doors to government-funded programs (intake, assessment of needs, case management, wrap-around services). Many of these organizations require more staff resources, professional development, and additional funding to do systems work (in addition to their programmatic work). </a:t>
            </a:r>
          </a:p>
          <a:p>
            <a:pPr marL="0" marR="0" algn="just">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potential mitigant to these barriers is hiring a full-time person to be the network navigator.  They would proactively identify resources, make them transparent to clients, and help clients access the right resources for their circumstances. </a:t>
            </a:r>
          </a:p>
        </p:txBody>
      </p:sp>
      <p:sp>
        <p:nvSpPr>
          <p:cNvPr id="4" name="Slide Number Placeholder 3"/>
          <p:cNvSpPr>
            <a:spLocks noGrp="1"/>
          </p:cNvSpPr>
          <p:nvPr>
            <p:ph type="sldNum" sz="quarter" idx="5"/>
          </p:nvPr>
        </p:nvSpPr>
        <p:spPr/>
        <p:txBody>
          <a:bodyPr/>
          <a:lstStyle/>
          <a:p>
            <a:fld id="{8A9E20FE-4E19-E947-94CB-E0FA5EE3C479}" type="slidenum">
              <a:rPr lang="en-US" smtClean="0"/>
              <a:t>9</a:t>
            </a:fld>
            <a:endParaRPr lang="en-US"/>
          </a:p>
        </p:txBody>
      </p:sp>
    </p:spTree>
    <p:extLst>
      <p:ext uri="{BB962C8B-B14F-4D97-AF65-F5344CB8AC3E}">
        <p14:creationId xmlns:p14="http://schemas.microsoft.com/office/powerpoint/2010/main" val="80838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BAF86E-3E31-7B46-A0AA-87E0A0BFB2F6}"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47235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AF86E-3E31-7B46-A0AA-87E0A0BFB2F6}"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150662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AF86E-3E31-7B46-A0AA-87E0A0BFB2F6}"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91339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AF86E-3E31-7B46-A0AA-87E0A0BFB2F6}"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170206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AF86E-3E31-7B46-A0AA-87E0A0BFB2F6}"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1728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BAF86E-3E31-7B46-A0AA-87E0A0BFB2F6}"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53779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AF86E-3E31-7B46-A0AA-87E0A0BFB2F6}"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209403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AF86E-3E31-7B46-A0AA-87E0A0BFB2F6}"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146126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AF86E-3E31-7B46-A0AA-87E0A0BFB2F6}"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82080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AF86E-3E31-7B46-A0AA-87E0A0BFB2F6}"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204054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AF86E-3E31-7B46-A0AA-87E0A0BFB2F6}"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8BF84-1CB7-B540-A904-CAA1A993E9D9}" type="slidenum">
              <a:rPr lang="en-US" smtClean="0"/>
              <a:t>‹#›</a:t>
            </a:fld>
            <a:endParaRPr lang="en-US"/>
          </a:p>
        </p:txBody>
      </p:sp>
    </p:spTree>
    <p:extLst>
      <p:ext uri="{BB962C8B-B14F-4D97-AF65-F5344CB8AC3E}">
        <p14:creationId xmlns:p14="http://schemas.microsoft.com/office/powerpoint/2010/main" val="5924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AF86E-3E31-7B46-A0AA-87E0A0BFB2F6}" type="datetimeFigureOut">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8BF84-1CB7-B540-A904-CAA1A993E9D9}" type="slidenum">
              <a:rPr lang="en-US" smtClean="0"/>
              <a:t>‹#›</a:t>
            </a:fld>
            <a:endParaRPr lang="en-US"/>
          </a:p>
        </p:txBody>
      </p:sp>
    </p:spTree>
    <p:extLst>
      <p:ext uri="{BB962C8B-B14F-4D97-AF65-F5344CB8AC3E}">
        <p14:creationId xmlns:p14="http://schemas.microsoft.com/office/powerpoint/2010/main" val="251869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eo@cfofm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cfofm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unitedforalice.org/household-budgets-mobile/michigan" TargetMode="External"/><Relationship Id="rId4" Type="http://schemas.openxmlformats.org/officeDocument/2006/relationships/hyperlink" Target="https://datacenter.kidscount.org/data#MI/2/0/char/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a:bodyPr>
          <a:lstStyle/>
          <a:p>
            <a:pPr algn="l"/>
            <a:r>
              <a:rPr lang="en-US"/>
              <a:t>Childcare and Homelessness Report</a:t>
            </a:r>
          </a:p>
        </p:txBody>
      </p:sp>
      <p:sp>
        <p:nvSpPr>
          <p:cNvPr id="3" name="Subtitle 2"/>
          <p:cNvSpPr>
            <a:spLocks noGrp="1"/>
          </p:cNvSpPr>
          <p:nvPr>
            <p:ph type="subTitle" idx="1"/>
          </p:nvPr>
        </p:nvSpPr>
        <p:spPr>
          <a:xfrm>
            <a:off x="1094096" y="3842932"/>
            <a:ext cx="4167115" cy="2163551"/>
          </a:xfrm>
        </p:spPr>
        <p:txBody>
          <a:bodyPr anchor="t">
            <a:normAutofit/>
          </a:bodyPr>
          <a:lstStyle/>
          <a:p>
            <a:pPr algn="l"/>
            <a:r>
              <a:rPr lang="en-US" dirty="0"/>
              <a:t>Zosia Eppensteiner, CEO</a:t>
            </a:r>
          </a:p>
          <a:p>
            <a:pPr algn="l"/>
            <a:r>
              <a:rPr lang="en-US" dirty="0"/>
              <a:t>Community Foundation of Marquette County</a:t>
            </a:r>
          </a:p>
        </p:txBody>
      </p:sp>
      <p:sp>
        <p:nvSpPr>
          <p:cNvPr id="47" name="Freeform: Shape 4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amily">
            <a:extLst>
              <a:ext uri="{FF2B5EF4-FFF2-40B4-BE49-F238E27FC236}">
                <a16:creationId xmlns:a16="http://schemas.microsoft.com/office/drawing/2014/main" id="{DE98DDF8-3EB9-D55B-D86A-D73B1E29F9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29860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1A8E9-BCFA-F94E-B0EA-A65F8467C451}"/>
              </a:ext>
            </a:extLst>
          </p:cNvPr>
          <p:cNvSpPr>
            <a:spLocks noGrp="1"/>
          </p:cNvSpPr>
          <p:nvPr>
            <p:ph type="title"/>
          </p:nvPr>
        </p:nvSpPr>
        <p:spPr>
          <a:xfrm>
            <a:off x="635000" y="640823"/>
            <a:ext cx="3418659" cy="5583148"/>
          </a:xfrm>
        </p:spPr>
        <p:txBody>
          <a:bodyPr anchor="ctr">
            <a:normAutofit/>
          </a:bodyPr>
          <a:lstStyle/>
          <a:p>
            <a:r>
              <a:rPr lang="en-US" sz="4200" dirty="0"/>
              <a:t>Key Findings:</a:t>
            </a:r>
            <a:br>
              <a:rPr lang="en-US" sz="4200" dirty="0"/>
            </a:br>
            <a:r>
              <a:rPr lang="en-US" sz="4200" dirty="0"/>
              <a:t>Childcare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301010-3670-ACBE-2F92-0E28F174CEDC}"/>
              </a:ext>
            </a:extLst>
          </p:cNvPr>
          <p:cNvGraphicFramePr>
            <a:graphicFrameLocks noGrp="1"/>
          </p:cNvGraphicFramePr>
          <p:nvPr>
            <p:ph idx="1"/>
            <p:extLst>
              <p:ext uri="{D42A27DB-BD31-4B8C-83A1-F6EECF244321}">
                <p14:modId xmlns:p14="http://schemas.microsoft.com/office/powerpoint/2010/main" val="40947277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83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EB7833-6F5C-9642-16F4-5EA228A31235}"/>
              </a:ext>
            </a:extLst>
          </p:cNvPr>
          <p:cNvPicPr>
            <a:picLocks noChangeAspect="1"/>
          </p:cNvPicPr>
          <p:nvPr/>
        </p:nvPicPr>
        <p:blipFill>
          <a:blip r:embed="rId3"/>
          <a:stretch>
            <a:fillRect/>
          </a:stretch>
        </p:blipFill>
        <p:spPr>
          <a:xfrm>
            <a:off x="1161950" y="739942"/>
            <a:ext cx="9868100" cy="5378115"/>
          </a:xfrm>
          <a:prstGeom prst="rect">
            <a:avLst/>
          </a:prstGeom>
        </p:spPr>
      </p:pic>
    </p:spTree>
    <p:extLst>
      <p:ext uri="{BB962C8B-B14F-4D97-AF65-F5344CB8AC3E}">
        <p14:creationId xmlns:p14="http://schemas.microsoft.com/office/powerpoint/2010/main" val="194783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1A8E9-BCFA-F94E-B0EA-A65F8467C451}"/>
              </a:ext>
            </a:extLst>
          </p:cNvPr>
          <p:cNvSpPr>
            <a:spLocks noGrp="1"/>
          </p:cNvSpPr>
          <p:nvPr>
            <p:ph type="title"/>
          </p:nvPr>
        </p:nvSpPr>
        <p:spPr>
          <a:xfrm>
            <a:off x="838200" y="556995"/>
            <a:ext cx="10515600" cy="1133693"/>
          </a:xfrm>
        </p:spPr>
        <p:txBody>
          <a:bodyPr>
            <a:normAutofit/>
          </a:bodyPr>
          <a:lstStyle/>
          <a:p>
            <a:r>
              <a:rPr lang="en-US" sz="3600" dirty="0"/>
              <a:t>Recommendations:</a:t>
            </a:r>
            <a:br>
              <a:rPr lang="en-US" sz="3600" dirty="0"/>
            </a:br>
            <a:r>
              <a:rPr lang="en-US" sz="3600" dirty="0"/>
              <a:t>Childcare</a:t>
            </a:r>
          </a:p>
        </p:txBody>
      </p:sp>
      <p:graphicFrame>
        <p:nvGraphicFramePr>
          <p:cNvPr id="5" name="Content Placeholder 2">
            <a:extLst>
              <a:ext uri="{FF2B5EF4-FFF2-40B4-BE49-F238E27FC236}">
                <a16:creationId xmlns:a16="http://schemas.microsoft.com/office/drawing/2014/main" id="{87301010-3670-ACBE-2F92-0E28F174CEDC}"/>
              </a:ext>
            </a:extLst>
          </p:cNvPr>
          <p:cNvGraphicFramePr>
            <a:graphicFrameLocks noGrp="1"/>
          </p:cNvGraphicFramePr>
          <p:nvPr>
            <p:ph idx="1"/>
            <p:extLst>
              <p:ext uri="{D42A27DB-BD31-4B8C-83A1-F6EECF244321}">
                <p14:modId xmlns:p14="http://schemas.microsoft.com/office/powerpoint/2010/main" val="26029308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57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9CDC3-EC23-2C4B-9DEB-5F0AB1AC6E6B}"/>
              </a:ext>
            </a:extLst>
          </p:cNvPr>
          <p:cNvSpPr>
            <a:spLocks noGrp="1"/>
          </p:cNvSpPr>
          <p:nvPr>
            <p:ph type="title"/>
          </p:nvPr>
        </p:nvSpPr>
        <p:spPr>
          <a:xfrm>
            <a:off x="640080" y="325369"/>
            <a:ext cx="4368602" cy="1956841"/>
          </a:xfrm>
        </p:spPr>
        <p:txBody>
          <a:bodyPr anchor="b">
            <a:normAutofit/>
          </a:bodyPr>
          <a:lstStyle/>
          <a:p>
            <a:r>
              <a:rPr lang="en-US" sz="5400" dirty="0"/>
              <a:t>Childcare Business Lab</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FD323A-E47F-2D47-8D6E-2BFA7DF0FBA4}"/>
              </a:ext>
            </a:extLst>
          </p:cNvPr>
          <p:cNvSpPr>
            <a:spLocks noGrp="1"/>
          </p:cNvSpPr>
          <p:nvPr>
            <p:ph idx="1"/>
          </p:nvPr>
        </p:nvSpPr>
        <p:spPr>
          <a:xfrm>
            <a:off x="640080" y="2872899"/>
            <a:ext cx="4243589" cy="3320668"/>
          </a:xfrm>
        </p:spPr>
        <p:txBody>
          <a:bodyPr>
            <a:normAutofit/>
          </a:bodyPr>
          <a:lstStyle/>
          <a:p>
            <a:r>
              <a:rPr lang="en-US" sz="2200" dirty="0"/>
              <a:t>Business education</a:t>
            </a:r>
          </a:p>
          <a:p>
            <a:r>
              <a:rPr lang="en-US" sz="2200" dirty="0"/>
              <a:t>Childcare know how</a:t>
            </a:r>
          </a:p>
          <a:p>
            <a:r>
              <a:rPr lang="en-US" sz="2200" dirty="0"/>
              <a:t>Access to start-up funding</a:t>
            </a:r>
          </a:p>
        </p:txBody>
      </p:sp>
      <p:pic>
        <p:nvPicPr>
          <p:cNvPr id="12" name="Picture 11" descr="Kids playing and drawing on the ground">
            <a:extLst>
              <a:ext uri="{FF2B5EF4-FFF2-40B4-BE49-F238E27FC236}">
                <a16:creationId xmlns:a16="http://schemas.microsoft.com/office/drawing/2014/main" id="{AF548E15-6331-E119-4226-ADE289A4705F}"/>
              </a:ext>
            </a:extLst>
          </p:cNvPr>
          <p:cNvPicPr>
            <a:picLocks noChangeAspect="1"/>
          </p:cNvPicPr>
          <p:nvPr/>
        </p:nvPicPr>
        <p:blipFill rotWithShape="1">
          <a:blip r:embed="rId3"/>
          <a:srcRect l="16576" r="1596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2772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B6882-783A-F346-975F-79D55512CB13}"/>
              </a:ext>
            </a:extLst>
          </p:cNvPr>
          <p:cNvSpPr>
            <a:spLocks noGrp="1"/>
          </p:cNvSpPr>
          <p:nvPr>
            <p:ph type="title"/>
          </p:nvPr>
        </p:nvSpPr>
        <p:spPr>
          <a:xfrm>
            <a:off x="635000" y="640823"/>
            <a:ext cx="3418659" cy="5583148"/>
          </a:xfrm>
        </p:spPr>
        <p:txBody>
          <a:bodyPr anchor="ctr">
            <a:normAutofit/>
          </a:bodyPr>
          <a:lstStyle/>
          <a:p>
            <a:r>
              <a:rPr lang="en-US" sz="5400"/>
              <a:t>Multiple Funding Sources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F428520-81A3-3F2B-13DE-B5C9B8AAE17D}"/>
              </a:ext>
            </a:extLst>
          </p:cNvPr>
          <p:cNvGraphicFramePr>
            <a:graphicFrameLocks noGrp="1"/>
          </p:cNvGraphicFramePr>
          <p:nvPr>
            <p:ph idx="1"/>
            <p:extLst>
              <p:ext uri="{D42A27DB-BD31-4B8C-83A1-F6EECF244321}">
                <p14:modId xmlns:p14="http://schemas.microsoft.com/office/powerpoint/2010/main" val="13488744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62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Question mark boxes">
            <a:extLst>
              <a:ext uri="{FF2B5EF4-FFF2-40B4-BE49-F238E27FC236}">
                <a16:creationId xmlns:a16="http://schemas.microsoft.com/office/drawing/2014/main" id="{C6DD6801-CF1D-9A00-E0AC-E610373FC624}"/>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88F06B1-A849-E4AE-B721-FEF584E8A23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Questions</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62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2463AB6-A97B-424A-90B3-E72417B5A7D3}"/>
              </a:ext>
            </a:extLst>
          </p:cNvPr>
          <p:cNvSpPr>
            <a:spLocks noGrp="1"/>
          </p:cNvSpPr>
          <p:nvPr>
            <p:ph type="title"/>
          </p:nvPr>
        </p:nvSpPr>
        <p:spPr>
          <a:xfrm>
            <a:off x="630936" y="639520"/>
            <a:ext cx="3429000" cy="1719072"/>
          </a:xfrm>
        </p:spPr>
        <p:txBody>
          <a:bodyPr anchor="b">
            <a:normAutofit/>
          </a:bodyPr>
          <a:lstStyle/>
          <a:p>
            <a:r>
              <a:rPr lang="en-US" sz="5400"/>
              <a:t>Thank You!</a:t>
            </a:r>
          </a:p>
        </p:txBody>
      </p:sp>
      <p:sp>
        <p:nvSpPr>
          <p:cNvPr id="2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8B3FF59-9F7A-920E-E907-2095DBC89257}"/>
              </a:ext>
            </a:extLst>
          </p:cNvPr>
          <p:cNvSpPr>
            <a:spLocks noGrp="1"/>
          </p:cNvSpPr>
          <p:nvPr>
            <p:ph idx="1"/>
          </p:nvPr>
        </p:nvSpPr>
        <p:spPr>
          <a:xfrm>
            <a:off x="630936" y="2807208"/>
            <a:ext cx="3429000" cy="3410712"/>
          </a:xfrm>
        </p:spPr>
        <p:txBody>
          <a:bodyPr anchor="t">
            <a:normAutofit/>
          </a:bodyPr>
          <a:lstStyle/>
          <a:p>
            <a:pPr marL="0" indent="0">
              <a:buNone/>
            </a:pPr>
            <a:r>
              <a:rPr lang="en-US" sz="2200" dirty="0"/>
              <a:t>Community Foundation of Marquette County</a:t>
            </a:r>
          </a:p>
          <a:p>
            <a:pPr marL="0" indent="0">
              <a:buNone/>
            </a:pPr>
            <a:r>
              <a:rPr lang="en-US" sz="2200" dirty="0"/>
              <a:t>PO Box 37</a:t>
            </a:r>
          </a:p>
          <a:p>
            <a:pPr marL="0" indent="0">
              <a:buNone/>
            </a:pPr>
            <a:r>
              <a:rPr lang="en-US" sz="2200" dirty="0"/>
              <a:t>Marquette, MI 49855</a:t>
            </a:r>
          </a:p>
          <a:p>
            <a:pPr marL="0" indent="0">
              <a:buNone/>
            </a:pPr>
            <a:r>
              <a:rPr lang="en-US" sz="2200" dirty="0">
                <a:hlinkClick r:id="rId3"/>
              </a:rPr>
              <a:t>ceo@cfofmc.org</a:t>
            </a:r>
            <a:endParaRPr lang="en-US" sz="2200" dirty="0"/>
          </a:p>
          <a:p>
            <a:pPr marL="0" indent="0">
              <a:buNone/>
            </a:pPr>
            <a:r>
              <a:rPr lang="en-US" sz="2200" dirty="0">
                <a:hlinkClick r:id="rId4" action="ppaction://hlinkfile"/>
              </a:rPr>
              <a:t>cfofmc.org</a:t>
            </a:r>
            <a:endParaRPr lang="en-US" sz="2200" dirty="0"/>
          </a:p>
          <a:p>
            <a:pPr marL="0" indent="0">
              <a:buNone/>
            </a:pPr>
            <a:endParaRPr lang="en-US" sz="2200" dirty="0"/>
          </a:p>
        </p:txBody>
      </p:sp>
      <p:pic>
        <p:nvPicPr>
          <p:cNvPr id="9" name="Picture 8" descr="A black and white drawing of a feather&#10;&#10;Description automatically generated with medium confidence">
            <a:extLst>
              <a:ext uri="{FF2B5EF4-FFF2-40B4-BE49-F238E27FC236}">
                <a16:creationId xmlns:a16="http://schemas.microsoft.com/office/drawing/2014/main" id="{BB52AEC6-6C61-165E-9B6E-AB9D4E882AFB}"/>
              </a:ext>
            </a:extLst>
          </p:cNvPr>
          <p:cNvPicPr>
            <a:picLocks noChangeAspect="1"/>
          </p:cNvPicPr>
          <p:nvPr/>
        </p:nvPicPr>
        <p:blipFill>
          <a:blip r:embed="rId5"/>
          <a:stretch>
            <a:fillRect/>
          </a:stretch>
        </p:blipFill>
        <p:spPr>
          <a:xfrm>
            <a:off x="4981316" y="640080"/>
            <a:ext cx="6249680" cy="5577840"/>
          </a:xfrm>
          <a:prstGeom prst="rect">
            <a:avLst/>
          </a:prstGeom>
        </p:spPr>
      </p:pic>
    </p:spTree>
    <p:extLst>
      <p:ext uri="{BB962C8B-B14F-4D97-AF65-F5344CB8AC3E}">
        <p14:creationId xmlns:p14="http://schemas.microsoft.com/office/powerpoint/2010/main" val="193663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829" name="Freeform: Shape 160821">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0830" name="Freeform: Shape 160823">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Text&#10;&#10;Description automatically generated">
            <a:extLst>
              <a:ext uri="{FF2B5EF4-FFF2-40B4-BE49-F238E27FC236}">
                <a16:creationId xmlns:a16="http://schemas.microsoft.com/office/drawing/2014/main" id="{1D73E80D-4782-4A8F-ADA7-C7CFF7B5DE80}"/>
              </a:ext>
            </a:extLst>
          </p:cNvPr>
          <p:cNvPicPr>
            <a:picLocks noChangeAspect="1"/>
          </p:cNvPicPr>
          <p:nvPr/>
        </p:nvPicPr>
        <p:blipFill>
          <a:blip r:embed="rId3"/>
          <a:stretch>
            <a:fillRect/>
          </a:stretch>
        </p:blipFill>
        <p:spPr>
          <a:xfrm>
            <a:off x="2932642" y="1831251"/>
            <a:ext cx="6286500" cy="2498883"/>
          </a:xfrm>
          <a:prstGeom prst="rect">
            <a:avLst/>
          </a:prstGeom>
        </p:spPr>
      </p:pic>
      <p:sp>
        <p:nvSpPr>
          <p:cNvPr id="160771" name="Rectangle 2"/>
          <p:cNvSpPr>
            <a:spLocks/>
          </p:cNvSpPr>
          <p:nvPr/>
        </p:nvSpPr>
        <p:spPr bwMode="auto">
          <a:xfrm>
            <a:off x="1264513" y="4941335"/>
            <a:ext cx="9622757" cy="1374741"/>
          </a:xfrm>
          <a:prstGeom prst="rect">
            <a:avLst/>
          </a:prstGeom>
        </p:spPr>
        <p:txBody>
          <a:bodyPr vert="horz" lIns="91440" tIns="45720" rIns="91440" bIns="45720" rtlCol="0" anchor="ctr">
            <a:prstTxWarp prst="textNoShape">
              <a:avLst/>
            </a:prstTxWarp>
            <a:noAutofit/>
          </a:bodyPr>
          <a:lstStyle/>
          <a:p>
            <a:pPr marL="57150" algn="ctr">
              <a:lnSpc>
                <a:spcPct val="90000"/>
              </a:lnSpc>
              <a:spcBef>
                <a:spcPct val="0"/>
              </a:spcBef>
              <a:spcAft>
                <a:spcPts val="600"/>
              </a:spcAft>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b="0" i="0" dirty="0">
                <a:effectLst/>
              </a:rPr>
              <a:t>Connecting donors with community needs</a:t>
            </a:r>
          </a:p>
          <a:p>
            <a:pPr marL="57150" algn="ctr">
              <a:lnSpc>
                <a:spcPct val="90000"/>
              </a:lnSpc>
              <a:spcBef>
                <a:spcPct val="0"/>
              </a:spcBef>
              <a:spcAft>
                <a:spcPts val="600"/>
              </a:spcAft>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b="0" i="0" dirty="0">
                <a:effectLst/>
              </a:rPr>
              <a:t>Building permanent funds for charitable giving </a:t>
            </a:r>
          </a:p>
          <a:p>
            <a:pPr marL="57150" algn="ctr">
              <a:lnSpc>
                <a:spcPct val="90000"/>
              </a:lnSpc>
              <a:spcBef>
                <a:spcPct val="0"/>
              </a:spcBef>
              <a:spcAft>
                <a:spcPts val="600"/>
              </a:spcAft>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b="0" i="0" dirty="0">
                <a:effectLst/>
              </a:rPr>
              <a:t>Distributes scholarships and grants </a:t>
            </a:r>
          </a:p>
          <a:p>
            <a:pPr marL="57150" algn="ctr">
              <a:lnSpc>
                <a:spcPct val="90000"/>
              </a:lnSpc>
              <a:spcBef>
                <a:spcPct val="0"/>
              </a:spcBef>
              <a:spcAft>
                <a:spcPts val="600"/>
              </a:spcAft>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2200" b="0" i="0" dirty="0">
                <a:effectLst/>
              </a:rPr>
              <a:t>Leading and collaborating with our local partners to address community needs</a:t>
            </a:r>
            <a:endParaRPr lang="en-US" sz="2200" dirty="0"/>
          </a:p>
        </p:txBody>
      </p:sp>
    </p:spTree>
    <p:extLst>
      <p:ext uri="{BB962C8B-B14F-4D97-AF65-F5344CB8AC3E}">
        <p14:creationId xmlns:p14="http://schemas.microsoft.com/office/powerpoint/2010/main" val="3854543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4" name="Rectangle 4099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p:cNvSpPr>
            <a:spLocks noGrp="1" noChangeArrowheads="1"/>
          </p:cNvSpPr>
          <p:nvPr>
            <p:ph type="title"/>
          </p:nvPr>
        </p:nvSpPr>
        <p:spPr>
          <a:xfrm>
            <a:off x="5297762" y="640080"/>
            <a:ext cx="6251110" cy="3566160"/>
          </a:xfrm>
        </p:spPr>
        <p:txBody>
          <a:bodyPr vert="horz" lIns="91440" tIns="45720" rIns="91440" bIns="45720" rtlCol="0" anchor="b">
            <a:normAutofit/>
          </a:bodyPr>
          <a:lstStyle/>
          <a:p>
            <a:r>
              <a:rPr lang="en-US" sz="5400"/>
              <a:t>Building Community by Building Networks</a:t>
            </a:r>
          </a:p>
        </p:txBody>
      </p:sp>
      <p:sp>
        <p:nvSpPr>
          <p:cNvPr id="40963" name="Rectangle 3"/>
          <p:cNvSpPr>
            <a:spLocks noGrp="1" noChangeArrowheads="1"/>
          </p:cNvSpPr>
          <p:nvPr>
            <p:ph type="body" idx="1"/>
          </p:nvPr>
        </p:nvSpPr>
        <p:spPr>
          <a:xfrm>
            <a:off x="5297760" y="4636008"/>
            <a:ext cx="6251111" cy="1572768"/>
          </a:xfrm>
        </p:spPr>
        <p:txBody>
          <a:bodyPr vert="horz" lIns="91440" tIns="45720" rIns="91440" bIns="45720" rtlCol="0">
            <a:normAutofit/>
          </a:bodyPr>
          <a:lstStyle/>
          <a:p>
            <a:pPr marL="0" indent="0">
              <a:buNone/>
            </a:pPr>
            <a:r>
              <a:rPr lang="en-US" sz="2400"/>
              <a:t>The Real Power Comes in Combining Assets in New and Innovative Ways – Linking and Leveraging</a:t>
            </a:r>
          </a:p>
        </p:txBody>
      </p:sp>
      <p:pic>
        <p:nvPicPr>
          <p:cNvPr id="5" name="Picture 4">
            <a:extLst>
              <a:ext uri="{FF2B5EF4-FFF2-40B4-BE49-F238E27FC236}">
                <a16:creationId xmlns:a16="http://schemas.microsoft.com/office/drawing/2014/main" id="{1070303C-3EC7-0710-F7FE-FEEAE5FF30D0}"/>
              </a:ext>
            </a:extLst>
          </p:cNvPr>
          <p:cNvPicPr>
            <a:picLocks noChangeAspect="1"/>
          </p:cNvPicPr>
          <p:nvPr/>
        </p:nvPicPr>
        <p:blipFill rotWithShape="1">
          <a:blip r:embed="rId3"/>
          <a:srcRect l="13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00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560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62"/>
                                        </p:tgtEl>
                                        <p:attrNameLst>
                                          <p:attrName>style.visibility</p:attrName>
                                        </p:attrNameLst>
                                      </p:cBhvr>
                                      <p:to>
                                        <p:strVal val="visible"/>
                                      </p:to>
                                    </p:set>
                                    <p:animEffect transition="in" filter="fade">
                                      <p:cBhvr>
                                        <p:cTn id="7" dur="7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3" name="Right Triangle 2664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45" name="Rectangle 2664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1285240" y="1050595"/>
            <a:ext cx="8074815" cy="1618489"/>
          </a:xfrm>
        </p:spPr>
        <p:txBody>
          <a:bodyPr anchor="ctr">
            <a:normAutofit/>
          </a:bodyPr>
          <a:lstStyle/>
          <a:p>
            <a:pPr eaLnBrk="1" hangingPunct="1"/>
            <a:r>
              <a:rPr lang="en-US" sz="6100"/>
              <a:t>Promote Local Strategies</a:t>
            </a:r>
          </a:p>
        </p:txBody>
      </p:sp>
      <p:sp>
        <p:nvSpPr>
          <p:cNvPr id="26627" name="Rectangle 3"/>
          <p:cNvSpPr>
            <a:spLocks noGrp="1" noChangeArrowheads="1"/>
          </p:cNvSpPr>
          <p:nvPr>
            <p:ph type="body" idx="1"/>
          </p:nvPr>
        </p:nvSpPr>
        <p:spPr>
          <a:xfrm>
            <a:off x="1285240" y="2969469"/>
            <a:ext cx="8713002" cy="2800395"/>
          </a:xfrm>
        </p:spPr>
        <p:txBody>
          <a:bodyPr anchor="t">
            <a:normAutofit/>
          </a:bodyPr>
          <a:lstStyle/>
          <a:p>
            <a:pPr lvl="1" eaLnBrk="1" hangingPunct="1"/>
            <a:r>
              <a:rPr lang="en-US" dirty="0">
                <a:sym typeface="Gill Sans" charset="0"/>
              </a:rPr>
              <a:t>Engaging public input</a:t>
            </a:r>
          </a:p>
          <a:p>
            <a:pPr lvl="1" eaLnBrk="1" hangingPunct="1"/>
            <a:r>
              <a:rPr lang="en-US" dirty="0">
                <a:sym typeface="Gill Sans" charset="0"/>
              </a:rPr>
              <a:t>Identifying existing tables around Marquette County priorities</a:t>
            </a:r>
          </a:p>
          <a:p>
            <a:pPr lvl="1" eaLnBrk="1" hangingPunct="1"/>
            <a:r>
              <a:rPr lang="en-US" dirty="0">
                <a:sym typeface="Gill Sans" charset="0"/>
              </a:rPr>
              <a:t>Inform and support ARPA investments</a:t>
            </a:r>
          </a:p>
          <a:p>
            <a:pPr lvl="1" eaLnBrk="1" hangingPunct="1"/>
            <a:r>
              <a:rPr lang="en-US" dirty="0">
                <a:sym typeface="Gill Sans" charset="0"/>
              </a:rPr>
              <a:t>Leverage funding</a:t>
            </a:r>
            <a:endParaRPr lang="en-US" dirty="0"/>
          </a:p>
        </p:txBody>
      </p:sp>
    </p:spTree>
    <p:extLst>
      <p:ext uri="{BB962C8B-B14F-4D97-AF65-F5344CB8AC3E}">
        <p14:creationId xmlns:p14="http://schemas.microsoft.com/office/powerpoint/2010/main" val="69906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7">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0DB7AB-A5A6-67D2-2AEC-8846A713F617}"/>
              </a:ext>
            </a:extLst>
          </p:cNvPr>
          <p:cNvSpPr>
            <a:spLocks noGrp="1"/>
          </p:cNvSpPr>
          <p:nvPr>
            <p:ph type="title"/>
          </p:nvPr>
        </p:nvSpPr>
        <p:spPr>
          <a:xfrm>
            <a:off x="838200" y="3905833"/>
            <a:ext cx="4215063" cy="2398713"/>
          </a:xfrm>
        </p:spPr>
        <p:txBody>
          <a:bodyPr>
            <a:normAutofit/>
          </a:bodyPr>
          <a:lstStyle/>
          <a:p>
            <a:r>
              <a:rPr lang="en-US" sz="4100" dirty="0"/>
              <a:t>Unique Challenges for Rural Communities</a:t>
            </a:r>
          </a:p>
        </p:txBody>
      </p:sp>
      <p:pic>
        <p:nvPicPr>
          <p:cNvPr id="10" name="Picture 9">
            <a:extLst>
              <a:ext uri="{FF2B5EF4-FFF2-40B4-BE49-F238E27FC236}">
                <a16:creationId xmlns:a16="http://schemas.microsoft.com/office/drawing/2014/main" id="{2C5C5586-93DF-3DF6-0AB7-D034D437A6B5}"/>
              </a:ext>
            </a:extLst>
          </p:cNvPr>
          <p:cNvPicPr>
            <a:picLocks noChangeAspect="1"/>
          </p:cNvPicPr>
          <p:nvPr/>
        </p:nvPicPr>
        <p:blipFill rotWithShape="1">
          <a:blip r:embed="rId3"/>
          <a:srcRect t="11786" b="17338"/>
          <a:stretch/>
        </p:blipFill>
        <p:spPr>
          <a:xfrm>
            <a:off x="1324062" y="553454"/>
            <a:ext cx="9545044" cy="2469279"/>
          </a:xfrm>
          <a:prstGeom prst="rect">
            <a:avLst/>
          </a:prstGeom>
        </p:spPr>
      </p:pic>
      <p:sp>
        <p:nvSpPr>
          <p:cNvPr id="3" name="Content Placeholder 2">
            <a:extLst>
              <a:ext uri="{FF2B5EF4-FFF2-40B4-BE49-F238E27FC236}">
                <a16:creationId xmlns:a16="http://schemas.microsoft.com/office/drawing/2014/main" id="{A4D484D3-5758-1FF3-C968-229A34CF0257}"/>
              </a:ext>
            </a:extLst>
          </p:cNvPr>
          <p:cNvSpPr>
            <a:spLocks noGrp="1"/>
          </p:cNvSpPr>
          <p:nvPr>
            <p:ph idx="1"/>
          </p:nvPr>
        </p:nvSpPr>
        <p:spPr>
          <a:xfrm>
            <a:off x="5630779" y="3884452"/>
            <a:ext cx="5723021" cy="2398713"/>
          </a:xfrm>
        </p:spPr>
        <p:txBody>
          <a:bodyPr anchor="ctr">
            <a:normAutofit/>
          </a:bodyPr>
          <a:lstStyle/>
          <a:p>
            <a:r>
              <a:rPr lang="en-US" sz="2200" dirty="0"/>
              <a:t>Fewer Choices </a:t>
            </a:r>
          </a:p>
          <a:p>
            <a:r>
              <a:rPr lang="en-US" sz="2200" dirty="0"/>
              <a:t>Limited transportation options</a:t>
            </a:r>
          </a:p>
          <a:p>
            <a:r>
              <a:rPr lang="en-US" sz="2200" dirty="0"/>
              <a:t>Lower population density</a:t>
            </a:r>
          </a:p>
          <a:p>
            <a:r>
              <a:rPr lang="en-US" sz="2200" dirty="0"/>
              <a:t>Fewer skilled service providers</a:t>
            </a:r>
          </a:p>
          <a:p>
            <a:r>
              <a:rPr lang="en-US" sz="2200" dirty="0"/>
              <a:t>Lower incomes </a:t>
            </a:r>
          </a:p>
        </p:txBody>
      </p:sp>
    </p:spTree>
    <p:extLst>
      <p:ext uri="{BB962C8B-B14F-4D97-AF65-F5344CB8AC3E}">
        <p14:creationId xmlns:p14="http://schemas.microsoft.com/office/powerpoint/2010/main" val="1700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64" name="Rectangle 2666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5297762" y="329184"/>
            <a:ext cx="6251110" cy="1783080"/>
          </a:xfrm>
        </p:spPr>
        <p:txBody>
          <a:bodyPr anchor="b">
            <a:normAutofit/>
          </a:bodyPr>
          <a:lstStyle/>
          <a:p>
            <a:pPr eaLnBrk="1" hangingPunct="1"/>
            <a:r>
              <a:rPr lang="en-US" sz="5400" dirty="0"/>
              <a:t>Defining the Needs</a:t>
            </a:r>
          </a:p>
        </p:txBody>
      </p:sp>
      <p:pic>
        <p:nvPicPr>
          <p:cNvPr id="5" name="Picture 4">
            <a:extLst>
              <a:ext uri="{FF2B5EF4-FFF2-40B4-BE49-F238E27FC236}">
                <a16:creationId xmlns:a16="http://schemas.microsoft.com/office/drawing/2014/main" id="{45DAC8EA-C663-C34E-BEE7-4A045DF00D99}"/>
              </a:ext>
            </a:extLst>
          </p:cNvPr>
          <p:cNvPicPr>
            <a:picLocks noChangeAspect="1"/>
          </p:cNvPicPr>
          <p:nvPr/>
        </p:nvPicPr>
        <p:blipFill rotWithShape="1">
          <a:blip r:embed="rId3"/>
          <a:srcRect r="13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66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p:cNvSpPr>
            <a:spLocks noGrp="1" noChangeArrowheads="1"/>
          </p:cNvSpPr>
          <p:nvPr>
            <p:ph type="body" idx="1"/>
          </p:nvPr>
        </p:nvSpPr>
        <p:spPr>
          <a:xfrm>
            <a:off x="5297762" y="2706624"/>
            <a:ext cx="6251110" cy="3483864"/>
          </a:xfrm>
        </p:spPr>
        <p:txBody>
          <a:bodyPr>
            <a:normAutofit/>
          </a:bodyPr>
          <a:lstStyle/>
          <a:p>
            <a:pPr lvl="1" eaLnBrk="1" hangingPunct="1"/>
            <a:endParaRPr lang="en-US" sz="2200" dirty="0">
              <a:sym typeface="Gill Sans" charset="0"/>
              <a:hlinkClick r:id="rId4"/>
            </a:endParaRPr>
          </a:p>
          <a:p>
            <a:pPr lvl="1" eaLnBrk="1" hangingPunct="1"/>
            <a:endParaRPr lang="en-US" sz="2200" dirty="0">
              <a:sym typeface="Gill Sans" charset="0"/>
              <a:hlinkClick r:id="rId4"/>
            </a:endParaRPr>
          </a:p>
          <a:p>
            <a:pPr lvl="1" eaLnBrk="1" hangingPunct="1"/>
            <a:r>
              <a:rPr lang="en-US" sz="2200" dirty="0">
                <a:sym typeface="Gill Sans" charset="0"/>
                <a:hlinkClick r:id="rId4"/>
              </a:rPr>
              <a:t>KIDS COUNT Data</a:t>
            </a:r>
            <a:endParaRPr lang="en-US" sz="2200" dirty="0">
              <a:sym typeface="Gill Sans" charset="0"/>
            </a:endParaRPr>
          </a:p>
          <a:p>
            <a:pPr lvl="1" eaLnBrk="1" hangingPunct="1"/>
            <a:r>
              <a:rPr lang="en-US" sz="2200" dirty="0">
                <a:sym typeface="Gill Sans" charset="0"/>
                <a:hlinkClick r:id="rId5"/>
              </a:rPr>
              <a:t>ALICE Report</a:t>
            </a:r>
            <a:endParaRPr lang="en-US" sz="2200" dirty="0">
              <a:sym typeface="Gill Sans" charset="0"/>
            </a:endParaRPr>
          </a:p>
          <a:p>
            <a:pPr lvl="1" eaLnBrk="1" hangingPunct="1"/>
            <a:r>
              <a:rPr lang="en-US" sz="2200" dirty="0">
                <a:sym typeface="Gill Sans" charset="0"/>
              </a:rPr>
              <a:t>Census</a:t>
            </a:r>
          </a:p>
          <a:p>
            <a:pPr lvl="1" eaLnBrk="1" hangingPunct="1"/>
            <a:r>
              <a:rPr lang="en-US" sz="2200" dirty="0">
                <a:sym typeface="Gill Sans" charset="0"/>
              </a:rPr>
              <a:t>UP Childcare Task Force Report (Employers, Parents, Providers)</a:t>
            </a:r>
          </a:p>
          <a:p>
            <a:pPr lvl="1" eaLnBrk="1" hangingPunct="1"/>
            <a:r>
              <a:rPr lang="en-US" sz="2200" dirty="0">
                <a:sym typeface="Gill Sans" charset="0"/>
              </a:rPr>
              <a:t>Public Input</a:t>
            </a:r>
            <a:endParaRPr lang="en-US" sz="2200" dirty="0"/>
          </a:p>
        </p:txBody>
      </p:sp>
    </p:spTree>
    <p:extLst>
      <p:ext uri="{BB962C8B-B14F-4D97-AF65-F5344CB8AC3E}">
        <p14:creationId xmlns:p14="http://schemas.microsoft.com/office/powerpoint/2010/main" val="115505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B4BF3EED-938F-1541-48C6-8F24B661361D}"/>
              </a:ext>
            </a:extLst>
          </p:cNvPr>
          <p:cNvPicPr>
            <a:picLocks noChangeAspect="1"/>
          </p:cNvPicPr>
          <p:nvPr/>
        </p:nvPicPr>
        <p:blipFill rotWithShape="1">
          <a:blip r:embed="rId3"/>
          <a:srcRect l="59785" t="36555" r="11470" b="20245"/>
          <a:stretch/>
        </p:blipFill>
        <p:spPr>
          <a:xfrm>
            <a:off x="749736" y="409074"/>
            <a:ext cx="10692528" cy="5919537"/>
          </a:xfrm>
          <a:prstGeom prst="rect">
            <a:avLst/>
          </a:prstGeom>
        </p:spPr>
      </p:pic>
    </p:spTree>
    <p:extLst>
      <p:ext uri="{BB962C8B-B14F-4D97-AF65-F5344CB8AC3E}">
        <p14:creationId xmlns:p14="http://schemas.microsoft.com/office/powerpoint/2010/main" val="12976540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1A8E9-BCFA-F94E-B0EA-A65F8467C451}"/>
              </a:ext>
            </a:extLst>
          </p:cNvPr>
          <p:cNvSpPr>
            <a:spLocks noGrp="1"/>
          </p:cNvSpPr>
          <p:nvPr>
            <p:ph type="title"/>
          </p:nvPr>
        </p:nvSpPr>
        <p:spPr>
          <a:xfrm>
            <a:off x="635000" y="640823"/>
            <a:ext cx="3418659" cy="5583148"/>
          </a:xfrm>
        </p:spPr>
        <p:txBody>
          <a:bodyPr anchor="ctr">
            <a:normAutofit/>
          </a:bodyPr>
          <a:lstStyle/>
          <a:p>
            <a:r>
              <a:rPr lang="en-US" sz="4200" dirty="0"/>
              <a:t>Key Findings:</a:t>
            </a:r>
            <a:br>
              <a:rPr lang="en-US" sz="4200" dirty="0"/>
            </a:br>
            <a:r>
              <a:rPr lang="en-US" sz="4200" dirty="0"/>
              <a:t>Homelessness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301010-3670-ACBE-2F92-0E28F174CEDC}"/>
              </a:ext>
            </a:extLst>
          </p:cNvPr>
          <p:cNvGraphicFramePr>
            <a:graphicFrameLocks noGrp="1"/>
          </p:cNvGraphicFramePr>
          <p:nvPr>
            <p:ph idx="1"/>
            <p:extLst>
              <p:ext uri="{D42A27DB-BD31-4B8C-83A1-F6EECF244321}">
                <p14:modId xmlns:p14="http://schemas.microsoft.com/office/powerpoint/2010/main" val="41751149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09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1A8E9-BCFA-F94E-B0EA-A65F8467C451}"/>
              </a:ext>
            </a:extLst>
          </p:cNvPr>
          <p:cNvSpPr>
            <a:spLocks noGrp="1"/>
          </p:cNvSpPr>
          <p:nvPr>
            <p:ph type="title"/>
          </p:nvPr>
        </p:nvSpPr>
        <p:spPr>
          <a:xfrm>
            <a:off x="838200" y="556995"/>
            <a:ext cx="10515600" cy="1133693"/>
          </a:xfrm>
        </p:spPr>
        <p:txBody>
          <a:bodyPr>
            <a:normAutofit/>
          </a:bodyPr>
          <a:lstStyle/>
          <a:p>
            <a:r>
              <a:rPr lang="en-US" sz="3600"/>
              <a:t>Recommendations:</a:t>
            </a:r>
            <a:br>
              <a:rPr lang="en-US" sz="3600"/>
            </a:br>
            <a:r>
              <a:rPr lang="en-US" sz="3600"/>
              <a:t>Homelessness</a:t>
            </a:r>
          </a:p>
        </p:txBody>
      </p:sp>
      <p:graphicFrame>
        <p:nvGraphicFramePr>
          <p:cNvPr id="5" name="Content Placeholder 2">
            <a:extLst>
              <a:ext uri="{FF2B5EF4-FFF2-40B4-BE49-F238E27FC236}">
                <a16:creationId xmlns:a16="http://schemas.microsoft.com/office/drawing/2014/main" id="{87301010-3670-ACBE-2F92-0E28F174CEDC}"/>
              </a:ext>
            </a:extLst>
          </p:cNvPr>
          <p:cNvGraphicFramePr>
            <a:graphicFrameLocks noGrp="1"/>
          </p:cNvGraphicFramePr>
          <p:nvPr>
            <p:ph idx="1"/>
            <p:extLst>
              <p:ext uri="{D42A27DB-BD31-4B8C-83A1-F6EECF244321}">
                <p14:modId xmlns:p14="http://schemas.microsoft.com/office/powerpoint/2010/main" val="35226700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43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2807</Words>
  <Application>Microsoft Office PowerPoint</Application>
  <PresentationFormat>Widescreen</PresentationFormat>
  <Paragraphs>207</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Roboto</vt:lpstr>
      <vt:lpstr>roboto-bold</vt:lpstr>
      <vt:lpstr>roboto-regular</vt:lpstr>
      <vt:lpstr>Symbol</vt:lpstr>
      <vt:lpstr>WordVisi_MSFontService</vt:lpstr>
      <vt:lpstr>WordVisiCarriageReturn_MSFontService</vt:lpstr>
      <vt:lpstr>Office Theme</vt:lpstr>
      <vt:lpstr>Childcare and Homelessness Report</vt:lpstr>
      <vt:lpstr>PowerPoint Presentation</vt:lpstr>
      <vt:lpstr>Building Community by Building Networks</vt:lpstr>
      <vt:lpstr>Promote Local Strategies</vt:lpstr>
      <vt:lpstr>Unique Challenges for Rural Communities</vt:lpstr>
      <vt:lpstr>Defining the Needs</vt:lpstr>
      <vt:lpstr>PowerPoint Presentation</vt:lpstr>
      <vt:lpstr>Key Findings: Homelessness</vt:lpstr>
      <vt:lpstr>Recommendations: Homelessness</vt:lpstr>
      <vt:lpstr>Key Findings: Childcare</vt:lpstr>
      <vt:lpstr>PowerPoint Presentation</vt:lpstr>
      <vt:lpstr>Recommendations: Childcare</vt:lpstr>
      <vt:lpstr>Childcare Business Lab</vt:lpstr>
      <vt:lpstr>Multiple Funding Sources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Fowler</dc:creator>
  <cp:lastModifiedBy>Zosia Eppensteiner</cp:lastModifiedBy>
  <cp:revision>36</cp:revision>
  <dcterms:created xsi:type="dcterms:W3CDTF">2018-03-16T19:57:28Z</dcterms:created>
  <dcterms:modified xsi:type="dcterms:W3CDTF">2022-10-06T16:40:26Z</dcterms:modified>
</cp:coreProperties>
</file>