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8" r:id="rId4"/>
    <p:sldId id="270" r:id="rId5"/>
    <p:sldId id="259" r:id="rId6"/>
    <p:sldId id="263" r:id="rId7"/>
    <p:sldId id="264" r:id="rId8"/>
    <p:sldId id="267" r:id="rId9"/>
    <p:sldId id="266" r:id="rId10"/>
    <p:sldId id="271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mailto:randal35@msu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cid:F5B8A50A-6808-4F7B-BBAA-3EBED717089E@RAC2V1A" TargetMode="External"/><Relationship Id="rId5" Type="http://schemas.openxmlformats.org/officeDocument/2006/relationships/image" Target="../media/image11.png"/><Relationship Id="rId4" Type="http://schemas.openxmlformats.org/officeDocument/2006/relationships/image" Target="cid:C48AF7C2-4EF4-43F3-882A-1D921CEBFF89@RAC2V1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15D7E7D-6064-4427-94D1-0BAEB2FD397A">
            <a:extLst>
              <a:ext uri="{FF2B5EF4-FFF2-40B4-BE49-F238E27FC236}">
                <a16:creationId xmlns:a16="http://schemas.microsoft.com/office/drawing/2014/main" id="{16A9DC70-B818-AA67-62FF-48E39AC6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1496672"/>
          </a:xfrm>
          <a:solidFill>
            <a:schemeClr val="tx1">
              <a:lumMod val="50000"/>
              <a:alpha val="85000"/>
            </a:schemeClr>
          </a:solidFill>
        </p:spPr>
        <p:txBody>
          <a:bodyPr/>
          <a:lstStyle/>
          <a:p>
            <a:pPr algn="ctr"/>
            <a:r>
              <a:rPr lang="en-US" sz="6000" dirty="0"/>
              <a:t>MSU Forestry Innovation Center </a:t>
            </a:r>
            <a:r>
              <a:rPr lang="en-US" sz="3500" dirty="0"/>
              <a:t>8500Acre Research &amp; Demonstration Forest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948" y="5376984"/>
            <a:ext cx="3286197" cy="1297562"/>
          </a:xfrm>
          <a:solidFill>
            <a:schemeClr val="tx1">
              <a:lumMod val="50000"/>
              <a:alpha val="8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Jesse Randall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906 -786-1575</a:t>
            </a:r>
          </a:p>
          <a:p>
            <a:pPr>
              <a:spcBef>
                <a:spcPts val="0"/>
              </a:spcBef>
            </a:pPr>
            <a:r>
              <a:rPr lang="en-US" sz="1600" dirty="0">
                <a:hlinkClick r:id="rId4"/>
              </a:rPr>
              <a:t>randal35@msu.edu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 err="1"/>
              <a:t>Yooperforestry</a:t>
            </a:r>
            <a:r>
              <a:rPr lang="en-US" sz="1600" dirty="0"/>
              <a:t> (</a:t>
            </a:r>
            <a:r>
              <a:rPr lang="en-US" sz="1600" dirty="0" err="1"/>
              <a:t>youtube</a:t>
            </a:r>
            <a:r>
              <a:rPr lang="en-US" sz="16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23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44A8-EBD4-CEBA-B6E5-81240DC6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B6516-EB79-76E5-9679-B1859E3C0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35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/>
          <a:stretch>
            <a:fillRect/>
          </a:stretch>
        </p:blipFill>
        <p:spPr bwMode="auto">
          <a:xfrm>
            <a:off x="0" y="0"/>
            <a:ext cx="12192000" cy="52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22763"/>
          </a:xfrm>
          <a:solidFill>
            <a:schemeClr val="tx1">
              <a:lumMod val="50000"/>
              <a:alpha val="81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dirty="0"/>
              <a:t>- Since 1986 – Short Rotation Poplar and Willow</a:t>
            </a:r>
            <a:br>
              <a:rPr lang="en-US" dirty="0"/>
            </a:br>
            <a:r>
              <a:rPr lang="en-US" dirty="0"/>
              <a:t>- 27 researchers @ MSU Dept. of Forestry</a:t>
            </a:r>
            <a:br>
              <a:rPr lang="en-US" dirty="0"/>
            </a:br>
            <a:r>
              <a:rPr lang="en-US" dirty="0"/>
              <a:t>Bay College – Forestry IAT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58F8216E-EE86-1A65-FF4B-17F71878C57B}"/>
              </a:ext>
            </a:extLst>
          </p:cNvPr>
          <p:cNvSpPr/>
          <p:nvPr/>
        </p:nvSpPr>
        <p:spPr>
          <a:xfrm>
            <a:off x="5952565" y="2748906"/>
            <a:ext cx="28687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60D60DA-4FC7-F6DF-5FB0-CF22F09D0DA8}"/>
              </a:ext>
            </a:extLst>
          </p:cNvPr>
          <p:cNvSpPr/>
          <p:nvPr/>
        </p:nvSpPr>
        <p:spPr>
          <a:xfrm>
            <a:off x="10545482" y="2853495"/>
            <a:ext cx="28687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2A6EAA9-304B-4931-9F5B-65DFEEA04424}"/>
              </a:ext>
            </a:extLst>
          </p:cNvPr>
          <p:cNvSpPr/>
          <p:nvPr/>
        </p:nvSpPr>
        <p:spPr>
          <a:xfrm>
            <a:off x="5590989" y="4263942"/>
            <a:ext cx="28687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8"/>
          <a:stretch/>
        </p:blipFill>
        <p:spPr>
          <a:xfrm>
            <a:off x="4862946" y="1065"/>
            <a:ext cx="7329054" cy="686972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7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834" y="452718"/>
            <a:ext cx="4286166" cy="1400530"/>
          </a:xfrm>
        </p:spPr>
        <p:txBody>
          <a:bodyPr/>
          <a:lstStyle/>
          <a:p>
            <a:r>
              <a:rPr lang="en-US" dirty="0"/>
              <a:t>Past History Becomes Opportunity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540200" y="-1989118"/>
            <a:ext cx="6920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353C8485-E224-46ED-81F1-E3F9C027227E" descr="cid:C48AF7C2-4EF4-43F3-882A-1D921CEBFF89@RAC2V1A"/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5" r="31576" b="20840"/>
          <a:stretch/>
        </p:blipFill>
        <p:spPr bwMode="auto">
          <a:xfrm>
            <a:off x="-11540" y="0"/>
            <a:ext cx="7917374" cy="40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67944" y="1543791"/>
            <a:ext cx="66043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FC5E7AD3-E8D5-414F-A070-9798465714D7" descr="cid:F5B8A50A-6808-4F7B-BBAA-3EBED717089E@RAC2V1A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29" y="1348303"/>
            <a:ext cx="7663471" cy="416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4988" r="9473" b="18178"/>
          <a:stretch/>
        </p:blipFill>
        <p:spPr>
          <a:xfrm>
            <a:off x="5990880" y="2696482"/>
            <a:ext cx="6302023" cy="4161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227" y="5475716"/>
            <a:ext cx="6117227" cy="95410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Expand to operational 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District heat installation - 2022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6D32-E67C-6882-9C29-DC5A2464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wood chip heat boiler</a:t>
            </a:r>
          </a:p>
        </p:txBody>
      </p:sp>
      <p:pic>
        <p:nvPicPr>
          <p:cNvPr id="5" name="Content Placeholder 4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D9F0E25A-DFB0-2DFC-E318-BD23EEA63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57" t="19236" b="13721"/>
          <a:stretch/>
        </p:blipFill>
        <p:spPr>
          <a:xfrm>
            <a:off x="979227" y="1193586"/>
            <a:ext cx="10233546" cy="56644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6158D-1C74-0649-D3CE-E7353D19DA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06" t="24406" r="33304" b="20889"/>
          <a:stretch/>
        </p:blipFill>
        <p:spPr>
          <a:xfrm>
            <a:off x="1520041" y="0"/>
            <a:ext cx="9262754" cy="6869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1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and Outreach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17074"/>
            <a:ext cx="8946541" cy="4731326"/>
          </a:xfrm>
        </p:spPr>
        <p:txBody>
          <a:bodyPr>
            <a:noAutofit/>
          </a:bodyPr>
          <a:lstStyle/>
          <a:p>
            <a:r>
              <a:rPr lang="en-US" sz="2400" dirty="0"/>
              <a:t>Assist/create Forestry Ag. Tech Degree at Bay</a:t>
            </a:r>
          </a:p>
          <a:p>
            <a:r>
              <a:rPr lang="en-US" sz="2400" dirty="0"/>
              <a:t>Research to support field days / workshops / trainings</a:t>
            </a:r>
          </a:p>
          <a:p>
            <a:r>
              <a:rPr lang="en-US" sz="2400" dirty="0"/>
              <a:t>Facilitate research transfer to on-the-ground adoption</a:t>
            </a:r>
          </a:p>
          <a:p>
            <a:r>
              <a:rPr lang="en-US" sz="2400" dirty="0"/>
              <a:t>SFI in-person training in 2023-2028</a:t>
            </a:r>
          </a:p>
          <a:p>
            <a:r>
              <a:rPr lang="en-US" sz="2400" dirty="0"/>
              <a:t>Prescribed fire training</a:t>
            </a:r>
          </a:p>
          <a:p>
            <a:r>
              <a:rPr lang="en-US" sz="2400" dirty="0"/>
              <a:t>Online video content – Yooper Forestry YouTube</a:t>
            </a:r>
          </a:p>
          <a:p>
            <a:r>
              <a:rPr lang="en-US" sz="2400" dirty="0"/>
              <a:t>Online trainings</a:t>
            </a:r>
          </a:p>
          <a:p>
            <a:pPr lvl="1"/>
            <a:r>
              <a:rPr lang="en-US" sz="2400" dirty="0"/>
              <a:t>SFI Logger Training (MI, GA, MN, MD, DE) – Expanding to ~10 states (5000+ loggers)</a:t>
            </a:r>
          </a:p>
          <a:p>
            <a:pPr lvl="1"/>
            <a:r>
              <a:rPr lang="en-US" sz="2400" dirty="0"/>
              <a:t>Master Woodland Manager – Private Landowners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42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60" y="196495"/>
            <a:ext cx="9404723" cy="140053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Future of Midwest 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Maple Research and 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25625"/>
            <a:ext cx="5126183" cy="435133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 taps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scales of production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collection layouts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and Value added product education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183" y="1597025"/>
            <a:ext cx="7015034" cy="526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78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white house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4C6DE519-CF84-119A-5BE5-F61E5CFC1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45" b="26170"/>
          <a:stretch/>
        </p:blipFill>
        <p:spPr>
          <a:xfrm>
            <a:off x="2846526" y="2889746"/>
            <a:ext cx="9345474" cy="3968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65" y="222130"/>
            <a:ext cx="9404723" cy="140053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MSU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22" y="922395"/>
            <a:ext cx="5126183" cy="435133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Sugar House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Space (75)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Confections Lab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Technology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69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3E8F-4F16-058F-C597-89C130E98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Confections Product Center</a:t>
            </a:r>
          </a:p>
        </p:txBody>
      </p:sp>
      <p:pic>
        <p:nvPicPr>
          <p:cNvPr id="5" name="Content Placeholder 4" descr="A picture containing indoor, floor, building, ceiling&#10;&#10;Description automatically generated">
            <a:extLst>
              <a:ext uri="{FF2B5EF4-FFF2-40B4-BE49-F238E27FC236}">
                <a16:creationId xmlns:a16="http://schemas.microsoft.com/office/drawing/2014/main" id="{B3CF5FE3-EC91-358D-D19A-C338DA151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539" r="5974" b="21913"/>
          <a:stretch/>
        </p:blipFill>
        <p:spPr>
          <a:xfrm>
            <a:off x="582305" y="1356286"/>
            <a:ext cx="11027389" cy="550171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6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years of funding - $3.2mil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962018" cy="4195481"/>
          </a:xfrm>
        </p:spPr>
        <p:txBody>
          <a:bodyPr/>
          <a:lstStyle/>
          <a:p>
            <a:r>
              <a:rPr lang="en-US" dirty="0"/>
              <a:t>$500,000 - Biofilm sensor development – Montana State</a:t>
            </a:r>
          </a:p>
          <a:p>
            <a:r>
              <a:rPr lang="en-US" dirty="0"/>
              <a:t>$500,000 - Concentrated sap use during and post cancer treatment - Northwestern</a:t>
            </a:r>
          </a:p>
          <a:p>
            <a:r>
              <a:rPr lang="en-US" dirty="0"/>
              <a:t>$499,000 - Tubing sanitation - Montana State</a:t>
            </a:r>
          </a:p>
          <a:p>
            <a:r>
              <a:rPr lang="en-US" dirty="0"/>
              <a:t>$495,000 - Maple distillation - MSU</a:t>
            </a:r>
          </a:p>
          <a:p>
            <a:r>
              <a:rPr lang="en-US" dirty="0"/>
              <a:t>$445,000 - Maple manual - MSU</a:t>
            </a:r>
          </a:p>
          <a:p>
            <a:r>
              <a:rPr lang="en-US" dirty="0"/>
              <a:t>$487,000 – Next generation of maple producers - MSU</a:t>
            </a:r>
          </a:p>
          <a:p>
            <a:r>
              <a:rPr lang="en-US" dirty="0"/>
              <a:t>$289,000 - Maple education in 5 states - MSU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686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2252</TotalTime>
  <Words>256</Words>
  <Application>Microsoft Office PowerPoint</Application>
  <PresentationFormat>Widescreen</PresentationFormat>
  <Paragraphs>39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Ion</vt:lpstr>
      <vt:lpstr>MSU Forestry Innovation Center 8500Acre Research &amp; Demonstration Forest </vt:lpstr>
      <vt:lpstr>- Since 1986 – Short Rotation Poplar and Willow - 27 researchers @ MSU Dept. of Forestry Bay College – Forestry IAT</vt:lpstr>
      <vt:lpstr>Past History Becomes Opportunity</vt:lpstr>
      <vt:lpstr>District wood chip heat boiler</vt:lpstr>
      <vt:lpstr>Education and Outreach  </vt:lpstr>
      <vt:lpstr>The Future of Midwest  Maple Research and Demonstration</vt:lpstr>
      <vt:lpstr>MSU Investment</vt:lpstr>
      <vt:lpstr>Confections Product Center</vt:lpstr>
      <vt:lpstr>4 years of funding - $3.2mil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MSU Forestry Innovation Center</dc:title>
  <dc:creator>Jesse Randall</dc:creator>
  <cp:lastModifiedBy>Randall, Jesse</cp:lastModifiedBy>
  <cp:revision>41</cp:revision>
  <dcterms:created xsi:type="dcterms:W3CDTF">2020-12-07T18:43:40Z</dcterms:created>
  <dcterms:modified xsi:type="dcterms:W3CDTF">2022-10-06T19:12:20Z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56440831-C0D2-4DCF-82C8-1E007631AA2C</vt:lpwstr>
  </property>
  <property fmtid="{D5CDD505-2E9C-101B-9397-08002B2CF9AE}" pid="3" name="ArticulatePath">
    <vt:lpwstr>Presentation1</vt:lpwstr>
  </property>
</Properties>
</file>