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F6_9A4455A5.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0" r:id="rId2"/>
  </p:sldMasterIdLst>
  <p:notesMasterIdLst>
    <p:notesMasterId r:id="rId50"/>
  </p:notesMasterIdLst>
  <p:sldIdLst>
    <p:sldId id="257" r:id="rId3"/>
    <p:sldId id="589" r:id="rId4"/>
    <p:sldId id="273" r:id="rId5"/>
    <p:sldId id="588" r:id="rId6"/>
    <p:sldId id="376" r:id="rId7"/>
    <p:sldId id="258" r:id="rId8"/>
    <p:sldId id="262" r:id="rId9"/>
    <p:sldId id="423" r:id="rId10"/>
    <p:sldId id="434" r:id="rId11"/>
    <p:sldId id="532" r:id="rId12"/>
    <p:sldId id="533" r:id="rId13"/>
    <p:sldId id="388" r:id="rId14"/>
    <p:sldId id="269" r:id="rId15"/>
    <p:sldId id="492" r:id="rId16"/>
    <p:sldId id="583" r:id="rId17"/>
    <p:sldId id="502" r:id="rId18"/>
    <p:sldId id="566" r:id="rId19"/>
    <p:sldId id="398" r:id="rId20"/>
    <p:sldId id="377" r:id="rId21"/>
    <p:sldId id="571" r:id="rId22"/>
    <p:sldId id="572" r:id="rId23"/>
    <p:sldId id="573" r:id="rId24"/>
    <p:sldId id="563" r:id="rId25"/>
    <p:sldId id="540" r:id="rId26"/>
    <p:sldId id="590" r:id="rId27"/>
    <p:sldId id="297" r:id="rId28"/>
    <p:sldId id="415" r:id="rId29"/>
    <p:sldId id="591" r:id="rId30"/>
    <p:sldId id="433" r:id="rId31"/>
    <p:sldId id="560" r:id="rId32"/>
    <p:sldId id="519" r:id="rId33"/>
    <p:sldId id="546" r:id="rId34"/>
    <p:sldId id="545" r:id="rId35"/>
    <p:sldId id="569" r:id="rId36"/>
    <p:sldId id="570" r:id="rId37"/>
    <p:sldId id="559" r:id="rId38"/>
    <p:sldId id="521" r:id="rId39"/>
    <p:sldId id="555" r:id="rId40"/>
    <p:sldId id="554" r:id="rId41"/>
    <p:sldId id="552" r:id="rId42"/>
    <p:sldId id="595" r:id="rId43"/>
    <p:sldId id="594" r:id="rId44"/>
    <p:sldId id="596" r:id="rId45"/>
    <p:sldId id="597" r:id="rId46"/>
    <p:sldId id="581" r:id="rId47"/>
    <p:sldId id="592" r:id="rId48"/>
    <p:sldId id="421"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09194A4-F481-5F02-7BB9-AB708B9BFFFA}" name="Jeff Hawkins" initials="JH" userId="S::hawkins@envirologic.com::3d87eea1-1f1c-464c-8cac-21e565aa792a" providerId="AD"/>
  <p188:author id="{6F6F96FF-5149-1565-72EA-659FA3FA9ED8}" name="Pam Jackson" initials="PJ" userId="S::jackson@envirologic.com::12113b35-4b25-462a-8c6d-767f10f76b5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011" autoAdjust="0"/>
    <p:restoredTop sz="96327"/>
  </p:normalViewPr>
  <p:slideViewPr>
    <p:cSldViewPr snapToGrid="0" snapToObjects="1">
      <p:cViewPr varScale="1">
        <p:scale>
          <a:sx n="80" d="100"/>
          <a:sy n="80" d="100"/>
        </p:scale>
        <p:origin x="926" y="62"/>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microsoft.com/office/2018/10/relationships/authors" Targe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comments/modernComment_1F6_9A4455A5.xml><?xml version="1.0" encoding="utf-8"?>
<p188:cmLst xmlns:a="http://schemas.openxmlformats.org/drawingml/2006/main" xmlns:r="http://schemas.openxmlformats.org/officeDocument/2006/relationships" xmlns:p188="http://schemas.microsoft.com/office/powerpoint/2018/8/main">
  <p188:cm id="{D19FE57E-6FDC-49DC-BF05-EC091267959C}" authorId="{B09194A4-F481-5F02-7BB9-AB708B9BFFFA}" created="2022-09-16T14:12:37.535">
    <pc:sldMkLst xmlns:pc="http://schemas.microsoft.com/office/powerpoint/2013/main/command">
      <pc:docMk/>
      <pc:sldMk cId="2588169637" sldId="502"/>
    </pc:sldMkLst>
    <p188:txBody>
      <a:bodyPr/>
      <a:lstStyle/>
      <a:p>
        <a:r>
          <a:rPr lang="en-US"/>
          <a:t>Add Teal Lake Example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E4152C-C7C2-4666-A658-86FAE3F7A473}" type="datetimeFigureOut">
              <a:rPr lang="en-US" smtClean="0"/>
              <a:t>10/6/2022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4E4A13-59CD-42AC-BF8E-1143139D5799}" type="slidenum">
              <a:rPr lang="en-US" smtClean="0"/>
              <a:t>‹#›</a:t>
            </a:fld>
            <a:endParaRPr lang="en-US" dirty="0"/>
          </a:p>
        </p:txBody>
      </p:sp>
    </p:spTree>
    <p:extLst>
      <p:ext uri="{BB962C8B-B14F-4D97-AF65-F5344CB8AC3E}">
        <p14:creationId xmlns:p14="http://schemas.microsoft.com/office/powerpoint/2010/main" val="1341106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Everyone’s community is different in some way. These differences sometimes require you to approach economic development in ways that fit your community. </a:t>
            </a:r>
          </a:p>
        </p:txBody>
      </p:sp>
      <p:sp>
        <p:nvSpPr>
          <p:cNvPr id="4" name="Slide Number Placeholder 3"/>
          <p:cNvSpPr>
            <a:spLocks noGrp="1"/>
          </p:cNvSpPr>
          <p:nvPr>
            <p:ph type="sldNum" sz="quarter" idx="5"/>
          </p:nvPr>
        </p:nvSpPr>
        <p:spPr/>
        <p:txBody>
          <a:bodyPr/>
          <a:lstStyle/>
          <a:p>
            <a:fld id="{5C7D64F3-42F8-4B1E-848B-B230BF1A2A36}" type="slidenum">
              <a:rPr lang="en-US" smtClean="0"/>
              <a:t>3</a:t>
            </a:fld>
            <a:endParaRPr lang="en-US" dirty="0"/>
          </a:p>
        </p:txBody>
      </p:sp>
    </p:spTree>
    <p:extLst>
      <p:ext uri="{BB962C8B-B14F-4D97-AF65-F5344CB8AC3E}">
        <p14:creationId xmlns:p14="http://schemas.microsoft.com/office/powerpoint/2010/main" val="1788175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99912FA7-8D01-46CC-A4CC-BB702186CA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41CE6263-3802-406D-97B4-79B0A64E58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52228" name="Slide Number Placeholder 3">
            <a:extLst>
              <a:ext uri="{FF2B5EF4-FFF2-40B4-BE49-F238E27FC236}">
                <a16:creationId xmlns:a16="http://schemas.microsoft.com/office/drawing/2014/main" id="{BBF28FFD-721D-40A3-80F7-5BBAC3378B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ea typeface="ＭＳ Ｐゴシック" panose="020B0600070205080204" pitchFamily="34" charset="-128"/>
              </a:defRPr>
            </a:lvl1pPr>
            <a:lvl2pPr marL="769938" indent="-295275" defTabSz="966788">
              <a:defRPr>
                <a:solidFill>
                  <a:schemeClr val="tx1"/>
                </a:solidFill>
                <a:latin typeface="Arial" panose="020B0604020202020204" pitchFamily="34" charset="0"/>
                <a:ea typeface="ＭＳ Ｐゴシック" panose="020B0600070205080204" pitchFamily="34" charset="-128"/>
              </a:defRPr>
            </a:lvl2pPr>
            <a:lvl3pPr marL="1184275" indent="-234950" defTabSz="966788">
              <a:defRPr>
                <a:solidFill>
                  <a:schemeClr val="tx1"/>
                </a:solidFill>
                <a:latin typeface="Arial" panose="020B0604020202020204" pitchFamily="34" charset="0"/>
                <a:ea typeface="ＭＳ Ｐゴシック" panose="020B0600070205080204" pitchFamily="34" charset="-128"/>
              </a:defRPr>
            </a:lvl3pPr>
            <a:lvl4pPr marL="1660525" indent="-234950" defTabSz="966788">
              <a:defRPr>
                <a:solidFill>
                  <a:schemeClr val="tx1"/>
                </a:solidFill>
                <a:latin typeface="Arial" panose="020B0604020202020204" pitchFamily="34" charset="0"/>
                <a:ea typeface="ＭＳ Ｐゴシック" panose="020B0600070205080204" pitchFamily="34" charset="-128"/>
              </a:defRPr>
            </a:lvl4pPr>
            <a:lvl5pPr marL="2135188" indent="-234950" defTabSz="966788">
              <a:defRPr>
                <a:solidFill>
                  <a:schemeClr val="tx1"/>
                </a:solidFill>
                <a:latin typeface="Arial" panose="020B0604020202020204" pitchFamily="34" charset="0"/>
                <a:ea typeface="ＭＳ Ｐゴシック" panose="020B0600070205080204" pitchFamily="34" charset="-128"/>
              </a:defRPr>
            </a:lvl5pPr>
            <a:lvl6pPr marL="2592388" indent="-23495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49588" indent="-23495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506788" indent="-23495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63988" indent="-23495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0E78AEC-32A4-48CF-A27F-EDF1F31AC1BF}" type="slidenum">
              <a:rPr lang="en-US" altLang="en-US"/>
              <a:pPr/>
              <a:t>47</a:t>
            </a:fld>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47A468FC-8A4D-4E86-958A-44E7FAE8A3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83FB8281-D93D-4365-B390-6FDAA3F73C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8196" name="Slide Number Placeholder 3">
            <a:extLst>
              <a:ext uri="{FF2B5EF4-FFF2-40B4-BE49-F238E27FC236}">
                <a16:creationId xmlns:a16="http://schemas.microsoft.com/office/drawing/2014/main" id="{C48660AD-F410-48F9-817E-D93CC782EA6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ea typeface="ＭＳ Ｐゴシック" panose="020B0600070205080204" pitchFamily="34" charset="-128"/>
              </a:defRPr>
            </a:lvl1pPr>
            <a:lvl2pPr marL="769938" indent="-295275" defTabSz="966788">
              <a:defRPr>
                <a:solidFill>
                  <a:schemeClr val="tx1"/>
                </a:solidFill>
                <a:latin typeface="Arial" panose="020B0604020202020204" pitchFamily="34" charset="0"/>
                <a:ea typeface="ＭＳ Ｐゴシック" panose="020B0600070205080204" pitchFamily="34" charset="-128"/>
              </a:defRPr>
            </a:lvl2pPr>
            <a:lvl3pPr marL="1184275" indent="-234950" defTabSz="966788">
              <a:defRPr>
                <a:solidFill>
                  <a:schemeClr val="tx1"/>
                </a:solidFill>
                <a:latin typeface="Arial" panose="020B0604020202020204" pitchFamily="34" charset="0"/>
                <a:ea typeface="ＭＳ Ｐゴシック" panose="020B0600070205080204" pitchFamily="34" charset="-128"/>
              </a:defRPr>
            </a:lvl3pPr>
            <a:lvl4pPr marL="1660525" indent="-234950" defTabSz="966788">
              <a:defRPr>
                <a:solidFill>
                  <a:schemeClr val="tx1"/>
                </a:solidFill>
                <a:latin typeface="Arial" panose="020B0604020202020204" pitchFamily="34" charset="0"/>
                <a:ea typeface="ＭＳ Ｐゴシック" panose="020B0600070205080204" pitchFamily="34" charset="-128"/>
              </a:defRPr>
            </a:lvl4pPr>
            <a:lvl5pPr marL="2135188" indent="-234950" defTabSz="966788">
              <a:defRPr>
                <a:solidFill>
                  <a:schemeClr val="tx1"/>
                </a:solidFill>
                <a:latin typeface="Arial" panose="020B0604020202020204" pitchFamily="34" charset="0"/>
                <a:ea typeface="ＭＳ Ｐゴシック" panose="020B0600070205080204" pitchFamily="34" charset="-128"/>
              </a:defRPr>
            </a:lvl5pPr>
            <a:lvl6pPr marL="2592388" indent="-23495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49588" indent="-23495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506788" indent="-23495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63988" indent="-23495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300547F-9978-4DF4-B200-CC9D6BC87436}" type="slidenum">
              <a:rPr lang="en-US" altLang="en-US"/>
              <a:pPr/>
              <a:t>8</a:t>
            </a:fld>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0D496425-38F0-4692-B976-759B3B22F8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8DFBE4B1-D1A1-43D3-A08F-6BBA1324D5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10244" name="Slide Number Placeholder 3">
            <a:extLst>
              <a:ext uri="{FF2B5EF4-FFF2-40B4-BE49-F238E27FC236}">
                <a16:creationId xmlns:a16="http://schemas.microsoft.com/office/drawing/2014/main" id="{5843F337-72EE-411C-8138-6B9A625AC4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ea typeface="ＭＳ Ｐゴシック" panose="020B0600070205080204" pitchFamily="34" charset="-128"/>
              </a:defRPr>
            </a:lvl1pPr>
            <a:lvl2pPr marL="769938" indent="-295275" defTabSz="966788">
              <a:defRPr>
                <a:solidFill>
                  <a:schemeClr val="tx1"/>
                </a:solidFill>
                <a:latin typeface="Arial" panose="020B0604020202020204" pitchFamily="34" charset="0"/>
                <a:ea typeface="ＭＳ Ｐゴシック" panose="020B0600070205080204" pitchFamily="34" charset="-128"/>
              </a:defRPr>
            </a:lvl2pPr>
            <a:lvl3pPr marL="1184275" indent="-234950" defTabSz="966788">
              <a:defRPr>
                <a:solidFill>
                  <a:schemeClr val="tx1"/>
                </a:solidFill>
                <a:latin typeface="Arial" panose="020B0604020202020204" pitchFamily="34" charset="0"/>
                <a:ea typeface="ＭＳ Ｐゴシック" panose="020B0600070205080204" pitchFamily="34" charset="-128"/>
              </a:defRPr>
            </a:lvl3pPr>
            <a:lvl4pPr marL="1660525" indent="-234950" defTabSz="966788">
              <a:defRPr>
                <a:solidFill>
                  <a:schemeClr val="tx1"/>
                </a:solidFill>
                <a:latin typeface="Arial" panose="020B0604020202020204" pitchFamily="34" charset="0"/>
                <a:ea typeface="ＭＳ Ｐゴシック" panose="020B0600070205080204" pitchFamily="34" charset="-128"/>
              </a:defRPr>
            </a:lvl4pPr>
            <a:lvl5pPr marL="2135188" indent="-234950" defTabSz="966788">
              <a:defRPr>
                <a:solidFill>
                  <a:schemeClr val="tx1"/>
                </a:solidFill>
                <a:latin typeface="Arial" panose="020B0604020202020204" pitchFamily="34" charset="0"/>
                <a:ea typeface="ＭＳ Ｐゴシック" panose="020B0600070205080204" pitchFamily="34" charset="-128"/>
              </a:defRPr>
            </a:lvl5pPr>
            <a:lvl6pPr marL="2592388" indent="-23495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49588" indent="-23495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506788" indent="-23495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63988" indent="-23495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AEEEC60-A492-435D-8430-ECFD7F5D3692}" type="slidenum">
              <a:rPr lang="en-US" altLang="en-US"/>
              <a:pPr/>
              <a:t>9</a:t>
            </a:fld>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FD3B8B37-3BD6-4AA4-B8C0-1D2E9D1598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077E1B45-80EC-4D75-8488-DF7C1C4108B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Show spreadsheet</a:t>
            </a:r>
          </a:p>
        </p:txBody>
      </p:sp>
      <p:sp>
        <p:nvSpPr>
          <p:cNvPr id="28676" name="Slide Number Placeholder 3">
            <a:extLst>
              <a:ext uri="{FF2B5EF4-FFF2-40B4-BE49-F238E27FC236}">
                <a16:creationId xmlns:a16="http://schemas.microsoft.com/office/drawing/2014/main" id="{30B9E3FA-538A-4AF3-8A67-023516BE647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70007" indent="-296033">
              <a:defRPr>
                <a:solidFill>
                  <a:schemeClr val="tx1"/>
                </a:solidFill>
                <a:latin typeface="Arial" panose="020B0604020202020204" pitchFamily="34" charset="0"/>
                <a:ea typeface="ＭＳ Ｐゴシック" panose="020B0600070205080204" pitchFamily="34" charset="-128"/>
              </a:defRPr>
            </a:lvl2pPr>
            <a:lvl3pPr marL="1185747" indent="-236179">
              <a:defRPr>
                <a:solidFill>
                  <a:schemeClr val="tx1"/>
                </a:solidFill>
                <a:latin typeface="Arial" panose="020B0604020202020204" pitchFamily="34" charset="0"/>
                <a:ea typeface="ＭＳ Ｐゴシック" panose="020B0600070205080204" pitchFamily="34" charset="-128"/>
              </a:defRPr>
            </a:lvl3pPr>
            <a:lvl4pPr marL="1661340" indent="-236179">
              <a:defRPr>
                <a:solidFill>
                  <a:schemeClr val="tx1"/>
                </a:solidFill>
                <a:latin typeface="Arial" panose="020B0604020202020204" pitchFamily="34" charset="0"/>
                <a:ea typeface="ＭＳ Ｐゴシック" panose="020B0600070205080204" pitchFamily="34" charset="-128"/>
              </a:defRPr>
            </a:lvl4pPr>
            <a:lvl5pPr marL="2135315" indent="-236179">
              <a:defRPr>
                <a:solidFill>
                  <a:schemeClr val="tx1"/>
                </a:solidFill>
                <a:latin typeface="Arial" panose="020B0604020202020204" pitchFamily="34" charset="0"/>
                <a:ea typeface="ＭＳ Ｐゴシック" panose="020B0600070205080204" pitchFamily="34" charset="-128"/>
              </a:defRPr>
            </a:lvl5pPr>
            <a:lvl6pPr marL="2601201" indent="-236179" defTabSz="46588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67088" indent="-236179" defTabSz="46588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532975" indent="-236179" defTabSz="46588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98862" indent="-236179" defTabSz="46588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65887" rtl="0" eaLnBrk="1" fontAlgn="base" latinLnBrk="0" hangingPunct="1">
              <a:lnSpc>
                <a:spcPct val="100000"/>
              </a:lnSpc>
              <a:spcBef>
                <a:spcPct val="0"/>
              </a:spcBef>
              <a:spcAft>
                <a:spcPct val="0"/>
              </a:spcAft>
              <a:buClrTx/>
              <a:buSzTx/>
              <a:buFontTx/>
              <a:buNone/>
              <a:tabLst/>
              <a:defRPr/>
            </a:pPr>
            <a:fld id="{21827276-C8DA-4B54-A50E-E71F44E1856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65887"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6C64F7DF-0959-4A41-AFE0-28D061E687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D0B89532-6B10-46E1-872E-538C970352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6868" name="Slide Number Placeholder 3">
            <a:extLst>
              <a:ext uri="{FF2B5EF4-FFF2-40B4-BE49-F238E27FC236}">
                <a16:creationId xmlns:a16="http://schemas.microsoft.com/office/drawing/2014/main" id="{56DE0D7C-668B-4AC3-81F5-5715E2185E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70007" indent="-296033">
              <a:defRPr>
                <a:solidFill>
                  <a:schemeClr val="tx1"/>
                </a:solidFill>
                <a:latin typeface="Arial" panose="020B0604020202020204" pitchFamily="34" charset="0"/>
                <a:ea typeface="ＭＳ Ｐゴシック" panose="020B0600070205080204" pitchFamily="34" charset="-128"/>
              </a:defRPr>
            </a:lvl2pPr>
            <a:lvl3pPr marL="1185747" indent="-236179">
              <a:defRPr>
                <a:solidFill>
                  <a:schemeClr val="tx1"/>
                </a:solidFill>
                <a:latin typeface="Arial" panose="020B0604020202020204" pitchFamily="34" charset="0"/>
                <a:ea typeface="ＭＳ Ｐゴシック" panose="020B0600070205080204" pitchFamily="34" charset="-128"/>
              </a:defRPr>
            </a:lvl3pPr>
            <a:lvl4pPr marL="1661340" indent="-236179">
              <a:defRPr>
                <a:solidFill>
                  <a:schemeClr val="tx1"/>
                </a:solidFill>
                <a:latin typeface="Arial" panose="020B0604020202020204" pitchFamily="34" charset="0"/>
                <a:ea typeface="ＭＳ Ｐゴシック" panose="020B0600070205080204" pitchFamily="34" charset="-128"/>
              </a:defRPr>
            </a:lvl4pPr>
            <a:lvl5pPr marL="2135315" indent="-236179">
              <a:defRPr>
                <a:solidFill>
                  <a:schemeClr val="tx1"/>
                </a:solidFill>
                <a:latin typeface="Arial" panose="020B0604020202020204" pitchFamily="34" charset="0"/>
                <a:ea typeface="ＭＳ Ｐゴシック" panose="020B0600070205080204" pitchFamily="34" charset="-128"/>
              </a:defRPr>
            </a:lvl5pPr>
            <a:lvl6pPr marL="2601201" indent="-236179" defTabSz="46588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67088" indent="-236179" defTabSz="46588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532975" indent="-236179" defTabSz="46588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98862" indent="-236179" defTabSz="46588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65887">
              <a:defRPr/>
            </a:pPr>
            <a:fld id="{89455182-1A6E-46B8-AD36-8BDC7CF1306D}" type="slidenum">
              <a:rPr lang="en-US" altLang="en-US">
                <a:solidFill>
                  <a:prstClr val="black"/>
                </a:solidFill>
              </a:rPr>
              <a:pPr defTabSz="465887">
                <a:defRPr/>
              </a:pPr>
              <a:t>24</a:t>
            </a:fld>
            <a:endParaRPr lang="en-US" altLang="en-US" dirty="0">
              <a:solidFill>
                <a:prstClr val="black"/>
              </a:solidFill>
            </a:endParaRPr>
          </a:p>
        </p:txBody>
      </p:sp>
    </p:spTree>
    <p:extLst>
      <p:ext uri="{BB962C8B-B14F-4D97-AF65-F5344CB8AC3E}">
        <p14:creationId xmlns:p14="http://schemas.microsoft.com/office/powerpoint/2010/main" val="1558052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35231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Anne</a:t>
            </a:r>
          </a:p>
        </p:txBody>
      </p:sp>
    </p:spTree>
    <p:extLst>
      <p:ext uri="{BB962C8B-B14F-4D97-AF65-F5344CB8AC3E}">
        <p14:creationId xmlns:p14="http://schemas.microsoft.com/office/powerpoint/2010/main" val="1947201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BEE600A2-F04F-4269-9422-8A8133B1E80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EFED33F2-ED1F-4E0B-A50F-86E7A0E9E59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5844" name="Slide Number Placeholder 3">
            <a:extLst>
              <a:ext uri="{FF2B5EF4-FFF2-40B4-BE49-F238E27FC236}">
                <a16:creationId xmlns:a16="http://schemas.microsoft.com/office/drawing/2014/main" id="{0BA711E6-8A10-4266-86D4-4869ECE859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ea typeface="MS PGothic" panose="020B0600070205080204" pitchFamily="34" charset="-128"/>
              </a:defRPr>
            </a:lvl1pPr>
            <a:lvl2pPr marL="742950" indent="-285750" defTabSz="931863">
              <a:defRPr>
                <a:solidFill>
                  <a:schemeClr val="tx1"/>
                </a:solidFill>
                <a:latin typeface="Arial" panose="020B0604020202020204" pitchFamily="34" charset="0"/>
                <a:ea typeface="MS PGothic" panose="020B0600070205080204" pitchFamily="34" charset="-128"/>
              </a:defRPr>
            </a:lvl2pPr>
            <a:lvl3pPr marL="1143000" indent="-228600" defTabSz="931863">
              <a:defRPr>
                <a:solidFill>
                  <a:schemeClr val="tx1"/>
                </a:solidFill>
                <a:latin typeface="Arial" panose="020B0604020202020204" pitchFamily="34" charset="0"/>
                <a:ea typeface="MS PGothic" panose="020B0600070205080204" pitchFamily="34" charset="-128"/>
              </a:defRPr>
            </a:lvl3pPr>
            <a:lvl4pPr marL="1600200" indent="-228600" defTabSz="931863">
              <a:defRPr>
                <a:solidFill>
                  <a:schemeClr val="tx1"/>
                </a:solidFill>
                <a:latin typeface="Arial" panose="020B0604020202020204" pitchFamily="34" charset="0"/>
                <a:ea typeface="MS PGothic" panose="020B0600070205080204" pitchFamily="34" charset="-128"/>
              </a:defRPr>
            </a:lvl4pPr>
            <a:lvl5pPr marL="2057400" indent="-228600" defTabSz="931863">
              <a:defRPr>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077B843-CEC8-4AA9-96C7-AEAF481C04DF}" type="slidenum">
              <a:rPr lang="en-US" altLang="en-US"/>
              <a:pPr/>
              <a:t>29</a:t>
            </a:fld>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6C64F7DF-0959-4A41-AFE0-28D061E687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D0B89532-6B10-46E1-872E-538C970352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6868" name="Slide Number Placeholder 3">
            <a:extLst>
              <a:ext uri="{FF2B5EF4-FFF2-40B4-BE49-F238E27FC236}">
                <a16:creationId xmlns:a16="http://schemas.microsoft.com/office/drawing/2014/main" id="{56DE0D7C-668B-4AC3-81F5-5715E2185E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70007" indent="-296033">
              <a:defRPr>
                <a:solidFill>
                  <a:schemeClr val="tx1"/>
                </a:solidFill>
                <a:latin typeface="Arial" panose="020B0604020202020204" pitchFamily="34" charset="0"/>
                <a:ea typeface="ＭＳ Ｐゴシック" panose="020B0600070205080204" pitchFamily="34" charset="-128"/>
              </a:defRPr>
            </a:lvl2pPr>
            <a:lvl3pPr marL="1185747" indent="-236179">
              <a:defRPr>
                <a:solidFill>
                  <a:schemeClr val="tx1"/>
                </a:solidFill>
                <a:latin typeface="Arial" panose="020B0604020202020204" pitchFamily="34" charset="0"/>
                <a:ea typeface="ＭＳ Ｐゴシック" panose="020B0600070205080204" pitchFamily="34" charset="-128"/>
              </a:defRPr>
            </a:lvl3pPr>
            <a:lvl4pPr marL="1661340" indent="-236179">
              <a:defRPr>
                <a:solidFill>
                  <a:schemeClr val="tx1"/>
                </a:solidFill>
                <a:latin typeface="Arial" panose="020B0604020202020204" pitchFamily="34" charset="0"/>
                <a:ea typeface="ＭＳ Ｐゴシック" panose="020B0600070205080204" pitchFamily="34" charset="-128"/>
              </a:defRPr>
            </a:lvl4pPr>
            <a:lvl5pPr marL="2135315" indent="-236179">
              <a:defRPr>
                <a:solidFill>
                  <a:schemeClr val="tx1"/>
                </a:solidFill>
                <a:latin typeface="Arial" panose="020B0604020202020204" pitchFamily="34" charset="0"/>
                <a:ea typeface="ＭＳ Ｐゴシック" panose="020B0600070205080204" pitchFamily="34" charset="-128"/>
              </a:defRPr>
            </a:lvl5pPr>
            <a:lvl6pPr marL="2601201" indent="-236179" defTabSz="46588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67088" indent="-236179" defTabSz="46588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532975" indent="-236179" defTabSz="46588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98862" indent="-236179" defTabSz="46588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65887" rtl="0" eaLnBrk="1" fontAlgn="auto" latinLnBrk="0" hangingPunct="1">
              <a:lnSpc>
                <a:spcPct val="100000"/>
              </a:lnSpc>
              <a:spcBef>
                <a:spcPts val="0"/>
              </a:spcBef>
              <a:spcAft>
                <a:spcPts val="0"/>
              </a:spcAft>
              <a:buClrTx/>
              <a:buSzTx/>
              <a:buFontTx/>
              <a:buNone/>
              <a:tabLst/>
              <a:defRPr/>
            </a:pPr>
            <a:fld id="{89455182-1A6E-46B8-AD36-8BDC7CF1306D}"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65887" rtl="0" eaLnBrk="1" fontAlgn="auto" latinLnBrk="0" hangingPunct="1">
                <a:lnSpc>
                  <a:spcPct val="100000"/>
                </a:lnSpc>
                <a:spcBef>
                  <a:spcPts val="0"/>
                </a:spcBef>
                <a:spcAft>
                  <a:spcPts val="0"/>
                </a:spcAft>
                <a:buClrTx/>
                <a:buSzTx/>
                <a:buFontTx/>
                <a:buNone/>
                <a:tabLst/>
                <a:defRPr/>
              </a:pPr>
              <a:t>34</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627110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F11E9-A868-C648-857E-8D6405C7EB03}"/>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DCDB54E-8188-4445-B6BD-C03ED703E032}"/>
              </a:ext>
            </a:extLst>
          </p:cNvPr>
          <p:cNvSpPr>
            <a:spLocks noGrp="1"/>
          </p:cNvSpPr>
          <p:nvPr>
            <p:ph type="subTitle" idx="1"/>
          </p:nvPr>
        </p:nvSpPr>
        <p:spPr>
          <a:xfrm>
            <a:off x="1143000" y="3602038"/>
            <a:ext cx="6858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Tree>
    <p:extLst>
      <p:ext uri="{BB962C8B-B14F-4D97-AF65-F5344CB8AC3E}">
        <p14:creationId xmlns:p14="http://schemas.microsoft.com/office/powerpoint/2010/main" val="278340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F11E9-A868-C648-857E-8D6405C7EB03}"/>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DCDB54E-8188-4445-B6BD-C03ED703E032}"/>
              </a:ext>
            </a:extLst>
          </p:cNvPr>
          <p:cNvSpPr>
            <a:spLocks noGrp="1"/>
          </p:cNvSpPr>
          <p:nvPr>
            <p:ph type="subTitle" idx="1"/>
          </p:nvPr>
        </p:nvSpPr>
        <p:spPr>
          <a:xfrm>
            <a:off x="1143000" y="3602038"/>
            <a:ext cx="6858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8CC634D-FDFD-4748-AB11-AF91123E33A6}"/>
              </a:ext>
            </a:extLst>
          </p:cNvPr>
          <p:cNvSpPr>
            <a:spLocks noGrp="1"/>
          </p:cNvSpPr>
          <p:nvPr>
            <p:ph type="dt" sz="half" idx="10"/>
          </p:nvPr>
        </p:nvSpPr>
        <p:spPr/>
        <p:txBody>
          <a:bodyPr/>
          <a:lstStyle/>
          <a:p>
            <a:fld id="{16ECB7CB-EDFD-7440-9CA3-F56B35637E30}" type="datetimeFigureOut">
              <a:rPr lang="en-US" smtClean="0"/>
              <a:t>10/6/2022</a:t>
            </a:fld>
            <a:endParaRPr lang="en-US" dirty="0"/>
          </a:p>
        </p:txBody>
      </p:sp>
      <p:sp>
        <p:nvSpPr>
          <p:cNvPr id="6" name="Slide Number Placeholder 5">
            <a:extLst>
              <a:ext uri="{FF2B5EF4-FFF2-40B4-BE49-F238E27FC236}">
                <a16:creationId xmlns:a16="http://schemas.microsoft.com/office/drawing/2014/main" id="{49BF7B38-4AB2-1A46-B9B0-FE98C129C829}"/>
              </a:ext>
            </a:extLst>
          </p:cNvPr>
          <p:cNvSpPr>
            <a:spLocks noGrp="1"/>
          </p:cNvSpPr>
          <p:nvPr>
            <p:ph type="sldNum" sz="quarter" idx="12"/>
          </p:nvPr>
        </p:nvSpPr>
        <p:spPr/>
        <p:txBody>
          <a:bodyPr/>
          <a:lstStyle/>
          <a:p>
            <a:fld id="{9BE85138-F8D7-0B4F-B38B-4688371F1E2D}" type="slidenum">
              <a:rPr lang="en-US" smtClean="0"/>
              <a:t>‹#›</a:t>
            </a:fld>
            <a:endParaRPr lang="en-US" dirty="0"/>
          </a:p>
        </p:txBody>
      </p:sp>
      <p:sp>
        <p:nvSpPr>
          <p:cNvPr id="7" name="Footer Placeholder 12">
            <a:extLst>
              <a:ext uri="{FF2B5EF4-FFF2-40B4-BE49-F238E27FC236}">
                <a16:creationId xmlns:a16="http://schemas.microsoft.com/office/drawing/2014/main" id="{6CA8BD87-D3EC-6E4D-A1E8-C95CB2299124}"/>
              </a:ext>
            </a:extLst>
          </p:cNvPr>
          <p:cNvSpPr>
            <a:spLocks noGrp="1"/>
          </p:cNvSpPr>
          <p:nvPr>
            <p:ph type="ftr" sz="quarter" idx="3"/>
          </p:nvPr>
        </p:nvSpPr>
        <p:spPr>
          <a:xfrm>
            <a:off x="3028950" y="6232369"/>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2168490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93EE5-938F-F74C-B2C9-7E14442780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14EF09-84DE-084F-AD09-31F535B80B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0C2DC9-98F3-094F-A336-B74ECB8A1FE9}"/>
              </a:ext>
            </a:extLst>
          </p:cNvPr>
          <p:cNvSpPr>
            <a:spLocks noGrp="1"/>
          </p:cNvSpPr>
          <p:nvPr>
            <p:ph type="dt" sz="half" idx="10"/>
          </p:nvPr>
        </p:nvSpPr>
        <p:spPr/>
        <p:txBody>
          <a:bodyPr/>
          <a:lstStyle/>
          <a:p>
            <a:fld id="{16ECB7CB-EDFD-7440-9CA3-F56B35637E30}" type="datetimeFigureOut">
              <a:rPr lang="en-US" smtClean="0"/>
              <a:t>10/6/2022</a:t>
            </a:fld>
            <a:endParaRPr lang="en-US" dirty="0"/>
          </a:p>
        </p:txBody>
      </p:sp>
      <p:sp>
        <p:nvSpPr>
          <p:cNvPr id="6" name="Slide Number Placeholder 5">
            <a:extLst>
              <a:ext uri="{FF2B5EF4-FFF2-40B4-BE49-F238E27FC236}">
                <a16:creationId xmlns:a16="http://schemas.microsoft.com/office/drawing/2014/main" id="{2F669AE3-5149-514F-BD4A-6718F82D4182}"/>
              </a:ext>
            </a:extLst>
          </p:cNvPr>
          <p:cNvSpPr>
            <a:spLocks noGrp="1"/>
          </p:cNvSpPr>
          <p:nvPr>
            <p:ph type="sldNum" sz="quarter" idx="12"/>
          </p:nvPr>
        </p:nvSpPr>
        <p:spPr/>
        <p:txBody>
          <a:bodyPr/>
          <a:lstStyle/>
          <a:p>
            <a:fld id="{9BE85138-F8D7-0B4F-B38B-4688371F1E2D}" type="slidenum">
              <a:rPr lang="en-US" smtClean="0"/>
              <a:t>‹#›</a:t>
            </a:fld>
            <a:endParaRPr lang="en-US" dirty="0"/>
          </a:p>
        </p:txBody>
      </p:sp>
      <p:sp>
        <p:nvSpPr>
          <p:cNvPr id="7" name="Footer Placeholder 12">
            <a:extLst>
              <a:ext uri="{FF2B5EF4-FFF2-40B4-BE49-F238E27FC236}">
                <a16:creationId xmlns:a16="http://schemas.microsoft.com/office/drawing/2014/main" id="{F945C019-2296-E54B-AA9F-9DEDF4713731}"/>
              </a:ext>
            </a:extLst>
          </p:cNvPr>
          <p:cNvSpPr>
            <a:spLocks noGrp="1"/>
          </p:cNvSpPr>
          <p:nvPr>
            <p:ph type="ftr" sz="quarter" idx="3"/>
          </p:nvPr>
        </p:nvSpPr>
        <p:spPr>
          <a:xfrm>
            <a:off x="3028950" y="6232369"/>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261796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3A827-E9F6-4C42-A697-2ECF1E8E0A66}"/>
              </a:ext>
            </a:extLst>
          </p:cNvPr>
          <p:cNvSpPr>
            <a:spLocks noGrp="1"/>
          </p:cNvSpPr>
          <p:nvPr>
            <p:ph type="title"/>
          </p:nvPr>
        </p:nvSpPr>
        <p:spPr>
          <a:xfrm>
            <a:off x="623888" y="1709741"/>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207B499-EF76-9B47-8DC6-FAACAEC281C5}"/>
              </a:ext>
            </a:extLst>
          </p:cNvPr>
          <p:cNvSpPr>
            <a:spLocks noGrp="1"/>
          </p:cNvSpPr>
          <p:nvPr>
            <p:ph type="body" idx="1"/>
          </p:nvPr>
        </p:nvSpPr>
        <p:spPr>
          <a:xfrm>
            <a:off x="623888" y="4589466"/>
            <a:ext cx="78867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6D3647-9E37-1947-BA3C-3D855B14DA33}"/>
              </a:ext>
            </a:extLst>
          </p:cNvPr>
          <p:cNvSpPr>
            <a:spLocks noGrp="1"/>
          </p:cNvSpPr>
          <p:nvPr>
            <p:ph type="dt" sz="half" idx="10"/>
          </p:nvPr>
        </p:nvSpPr>
        <p:spPr/>
        <p:txBody>
          <a:bodyPr/>
          <a:lstStyle/>
          <a:p>
            <a:fld id="{16ECB7CB-EDFD-7440-9CA3-F56B35637E30}" type="datetimeFigureOut">
              <a:rPr lang="en-US" smtClean="0"/>
              <a:t>10/6/2022</a:t>
            </a:fld>
            <a:endParaRPr lang="en-US" dirty="0"/>
          </a:p>
        </p:txBody>
      </p:sp>
      <p:sp>
        <p:nvSpPr>
          <p:cNvPr id="6" name="Slide Number Placeholder 5">
            <a:extLst>
              <a:ext uri="{FF2B5EF4-FFF2-40B4-BE49-F238E27FC236}">
                <a16:creationId xmlns:a16="http://schemas.microsoft.com/office/drawing/2014/main" id="{DE824A21-A47E-5740-91BF-89DFDBDD4226}"/>
              </a:ext>
            </a:extLst>
          </p:cNvPr>
          <p:cNvSpPr>
            <a:spLocks noGrp="1"/>
          </p:cNvSpPr>
          <p:nvPr>
            <p:ph type="sldNum" sz="quarter" idx="12"/>
          </p:nvPr>
        </p:nvSpPr>
        <p:spPr/>
        <p:txBody>
          <a:bodyPr/>
          <a:lstStyle/>
          <a:p>
            <a:fld id="{9BE85138-F8D7-0B4F-B38B-4688371F1E2D}" type="slidenum">
              <a:rPr lang="en-US" smtClean="0"/>
              <a:t>‹#›</a:t>
            </a:fld>
            <a:endParaRPr lang="en-US" dirty="0"/>
          </a:p>
        </p:txBody>
      </p:sp>
      <p:sp>
        <p:nvSpPr>
          <p:cNvPr id="7" name="Footer Placeholder 12">
            <a:extLst>
              <a:ext uri="{FF2B5EF4-FFF2-40B4-BE49-F238E27FC236}">
                <a16:creationId xmlns:a16="http://schemas.microsoft.com/office/drawing/2014/main" id="{0CFC2747-5004-BF4E-8C0C-BCC6A1133505}"/>
              </a:ext>
            </a:extLst>
          </p:cNvPr>
          <p:cNvSpPr>
            <a:spLocks noGrp="1"/>
          </p:cNvSpPr>
          <p:nvPr>
            <p:ph type="ftr" sz="quarter" idx="3"/>
          </p:nvPr>
        </p:nvSpPr>
        <p:spPr>
          <a:xfrm>
            <a:off x="3028950" y="6232369"/>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1551193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8C49E-15CE-304D-9358-EF189E9723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A5BF4E-B5AD-0C47-A966-A39479A0DF7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61310F-D42C-D749-9D62-F1D683336DA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757E9C-255D-ED41-B8B7-8133ABCB6F39}"/>
              </a:ext>
            </a:extLst>
          </p:cNvPr>
          <p:cNvSpPr>
            <a:spLocks noGrp="1"/>
          </p:cNvSpPr>
          <p:nvPr>
            <p:ph type="dt" sz="half" idx="10"/>
          </p:nvPr>
        </p:nvSpPr>
        <p:spPr/>
        <p:txBody>
          <a:bodyPr/>
          <a:lstStyle/>
          <a:p>
            <a:fld id="{16ECB7CB-EDFD-7440-9CA3-F56B35637E30}" type="datetimeFigureOut">
              <a:rPr lang="en-US" smtClean="0"/>
              <a:t>10/6/2022</a:t>
            </a:fld>
            <a:endParaRPr lang="en-US" dirty="0"/>
          </a:p>
        </p:txBody>
      </p:sp>
      <p:sp>
        <p:nvSpPr>
          <p:cNvPr id="7" name="Slide Number Placeholder 6">
            <a:extLst>
              <a:ext uri="{FF2B5EF4-FFF2-40B4-BE49-F238E27FC236}">
                <a16:creationId xmlns:a16="http://schemas.microsoft.com/office/drawing/2014/main" id="{08831FE1-C4B0-8946-8E74-F86475B8BEF3}"/>
              </a:ext>
            </a:extLst>
          </p:cNvPr>
          <p:cNvSpPr>
            <a:spLocks noGrp="1"/>
          </p:cNvSpPr>
          <p:nvPr>
            <p:ph type="sldNum" sz="quarter" idx="12"/>
          </p:nvPr>
        </p:nvSpPr>
        <p:spPr/>
        <p:txBody>
          <a:bodyPr/>
          <a:lstStyle/>
          <a:p>
            <a:fld id="{9BE85138-F8D7-0B4F-B38B-4688371F1E2D}" type="slidenum">
              <a:rPr lang="en-US" smtClean="0"/>
              <a:t>‹#›</a:t>
            </a:fld>
            <a:endParaRPr lang="en-US" dirty="0"/>
          </a:p>
        </p:txBody>
      </p:sp>
      <p:sp>
        <p:nvSpPr>
          <p:cNvPr id="8" name="Footer Placeholder 12">
            <a:extLst>
              <a:ext uri="{FF2B5EF4-FFF2-40B4-BE49-F238E27FC236}">
                <a16:creationId xmlns:a16="http://schemas.microsoft.com/office/drawing/2014/main" id="{DF0DEEC2-A183-C449-93A9-4FE54106C321}"/>
              </a:ext>
            </a:extLst>
          </p:cNvPr>
          <p:cNvSpPr>
            <a:spLocks noGrp="1"/>
          </p:cNvSpPr>
          <p:nvPr>
            <p:ph type="ftr" sz="quarter" idx="3"/>
          </p:nvPr>
        </p:nvSpPr>
        <p:spPr>
          <a:xfrm>
            <a:off x="3028950" y="6232369"/>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349191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4F436-6235-A547-AEDC-AB9729A8E4F0}"/>
              </a:ext>
            </a:extLst>
          </p:cNvPr>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36D70C-5719-4948-BBE1-2FC2564B0852}"/>
              </a:ext>
            </a:extLst>
          </p:cNvPr>
          <p:cNvSpPr>
            <a:spLocks noGrp="1"/>
          </p:cNvSpPr>
          <p:nvPr>
            <p:ph type="body" idx="1"/>
          </p:nvPr>
        </p:nvSpPr>
        <p:spPr>
          <a:xfrm>
            <a:off x="629842" y="1681163"/>
            <a:ext cx="3868340"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C2C77D4-D0A8-584E-B5C6-9E26D67C2DD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349D82-A23D-F244-B351-1A1081457603}"/>
              </a:ext>
            </a:extLst>
          </p:cNvPr>
          <p:cNvSpPr>
            <a:spLocks noGrp="1"/>
          </p:cNvSpPr>
          <p:nvPr>
            <p:ph type="body" sz="quarter" idx="3"/>
          </p:nvPr>
        </p:nvSpPr>
        <p:spPr>
          <a:xfrm>
            <a:off x="4629151" y="1681163"/>
            <a:ext cx="388739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326E506-AB7F-514E-B3CC-7B301732FA2D}"/>
              </a:ext>
            </a:extLst>
          </p:cNvPr>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9CFE3B-BE28-F647-8D0D-66870E98804A}"/>
              </a:ext>
            </a:extLst>
          </p:cNvPr>
          <p:cNvSpPr>
            <a:spLocks noGrp="1"/>
          </p:cNvSpPr>
          <p:nvPr>
            <p:ph type="dt" sz="half" idx="10"/>
          </p:nvPr>
        </p:nvSpPr>
        <p:spPr/>
        <p:txBody>
          <a:bodyPr/>
          <a:lstStyle/>
          <a:p>
            <a:fld id="{16ECB7CB-EDFD-7440-9CA3-F56B35637E30}" type="datetimeFigureOut">
              <a:rPr lang="en-US" smtClean="0"/>
              <a:t>10/6/2022</a:t>
            </a:fld>
            <a:endParaRPr lang="en-US" dirty="0"/>
          </a:p>
        </p:txBody>
      </p:sp>
      <p:sp>
        <p:nvSpPr>
          <p:cNvPr id="9" name="Slide Number Placeholder 8">
            <a:extLst>
              <a:ext uri="{FF2B5EF4-FFF2-40B4-BE49-F238E27FC236}">
                <a16:creationId xmlns:a16="http://schemas.microsoft.com/office/drawing/2014/main" id="{E1AA72B1-2116-EC4A-9506-192D7898AE5D}"/>
              </a:ext>
            </a:extLst>
          </p:cNvPr>
          <p:cNvSpPr>
            <a:spLocks noGrp="1"/>
          </p:cNvSpPr>
          <p:nvPr>
            <p:ph type="sldNum" sz="quarter" idx="12"/>
          </p:nvPr>
        </p:nvSpPr>
        <p:spPr/>
        <p:txBody>
          <a:bodyPr/>
          <a:lstStyle/>
          <a:p>
            <a:fld id="{9BE85138-F8D7-0B4F-B38B-4688371F1E2D}" type="slidenum">
              <a:rPr lang="en-US" smtClean="0"/>
              <a:t>‹#›</a:t>
            </a:fld>
            <a:endParaRPr lang="en-US" dirty="0"/>
          </a:p>
        </p:txBody>
      </p:sp>
      <p:sp>
        <p:nvSpPr>
          <p:cNvPr id="10" name="Footer Placeholder 12">
            <a:extLst>
              <a:ext uri="{FF2B5EF4-FFF2-40B4-BE49-F238E27FC236}">
                <a16:creationId xmlns:a16="http://schemas.microsoft.com/office/drawing/2014/main" id="{E231E6F6-8156-A842-BE5D-24BE698B13B1}"/>
              </a:ext>
            </a:extLst>
          </p:cNvPr>
          <p:cNvSpPr>
            <a:spLocks noGrp="1"/>
          </p:cNvSpPr>
          <p:nvPr>
            <p:ph type="ftr" sz="quarter" idx="13"/>
          </p:nvPr>
        </p:nvSpPr>
        <p:spPr>
          <a:xfrm>
            <a:off x="3028950" y="6232369"/>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329144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F0FEB-A50F-9E4D-A6B0-2243496B5413}"/>
              </a:ext>
            </a:extLst>
          </p:cNvPr>
          <p:cNvSpPr>
            <a:spLocks noGrp="1"/>
          </p:cNvSpPr>
          <p:nvPr>
            <p:ph type="title"/>
          </p:nvPr>
        </p:nvSpPr>
        <p:spPr/>
        <p:txBody>
          <a:bodyPr/>
          <a:lstStyle/>
          <a:p>
            <a:r>
              <a:rPr lang="en-US"/>
              <a:t>Click to edit Master title style</a:t>
            </a:r>
          </a:p>
        </p:txBody>
      </p:sp>
      <p:sp>
        <p:nvSpPr>
          <p:cNvPr id="7" name="Date Placeholder 6">
            <a:extLst>
              <a:ext uri="{FF2B5EF4-FFF2-40B4-BE49-F238E27FC236}">
                <a16:creationId xmlns:a16="http://schemas.microsoft.com/office/drawing/2014/main" id="{E2214500-A03F-274A-AD4F-75AE448F4D12}"/>
              </a:ext>
            </a:extLst>
          </p:cNvPr>
          <p:cNvSpPr>
            <a:spLocks noGrp="1"/>
          </p:cNvSpPr>
          <p:nvPr>
            <p:ph type="dt" sz="half" idx="10"/>
          </p:nvPr>
        </p:nvSpPr>
        <p:spPr>
          <a:xfrm>
            <a:off x="6837839" y="6249261"/>
            <a:ext cx="692603" cy="365115"/>
          </a:xfrm>
        </p:spPr>
        <p:txBody>
          <a:bodyPr/>
          <a:lstStyle/>
          <a:p>
            <a:fld id="{16ECB7CB-EDFD-7440-9CA3-F56B35637E30}" type="datetimeFigureOut">
              <a:rPr lang="en-US" smtClean="0"/>
              <a:t>10/6/2022</a:t>
            </a:fld>
            <a:endParaRPr lang="en-US" dirty="0"/>
          </a:p>
        </p:txBody>
      </p:sp>
      <p:sp>
        <p:nvSpPr>
          <p:cNvPr id="10" name="Slide Number Placeholder 8">
            <a:extLst>
              <a:ext uri="{FF2B5EF4-FFF2-40B4-BE49-F238E27FC236}">
                <a16:creationId xmlns:a16="http://schemas.microsoft.com/office/drawing/2014/main" id="{BF6760E6-A144-9440-BEA6-7D6DE2482F2B}"/>
              </a:ext>
            </a:extLst>
          </p:cNvPr>
          <p:cNvSpPr>
            <a:spLocks noGrp="1"/>
          </p:cNvSpPr>
          <p:nvPr>
            <p:ph type="sldNum" sz="quarter" idx="12"/>
          </p:nvPr>
        </p:nvSpPr>
        <p:spPr>
          <a:xfrm>
            <a:off x="7530442" y="6249250"/>
            <a:ext cx="692603" cy="365116"/>
          </a:xfrm>
        </p:spPr>
        <p:txBody>
          <a:bodyPr/>
          <a:lstStyle/>
          <a:p>
            <a:fld id="{9BE85138-F8D7-0B4F-B38B-4688371F1E2D}" type="slidenum">
              <a:rPr lang="en-US" smtClean="0"/>
              <a:t>‹#›</a:t>
            </a:fld>
            <a:endParaRPr lang="en-US" dirty="0"/>
          </a:p>
        </p:txBody>
      </p:sp>
      <p:sp>
        <p:nvSpPr>
          <p:cNvPr id="11" name="Footer Placeholder 12">
            <a:extLst>
              <a:ext uri="{FF2B5EF4-FFF2-40B4-BE49-F238E27FC236}">
                <a16:creationId xmlns:a16="http://schemas.microsoft.com/office/drawing/2014/main" id="{D2657A31-51E1-E848-A837-8BE1EFD1B240}"/>
              </a:ext>
            </a:extLst>
          </p:cNvPr>
          <p:cNvSpPr>
            <a:spLocks noGrp="1"/>
          </p:cNvSpPr>
          <p:nvPr>
            <p:ph type="ftr" sz="quarter" idx="13"/>
          </p:nvPr>
        </p:nvSpPr>
        <p:spPr>
          <a:xfrm>
            <a:off x="3028950" y="6232369"/>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132964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6">
            <a:extLst>
              <a:ext uri="{FF2B5EF4-FFF2-40B4-BE49-F238E27FC236}">
                <a16:creationId xmlns:a16="http://schemas.microsoft.com/office/drawing/2014/main" id="{211F5FD8-CF5C-7046-A0FB-D40EE3DA5DD0}"/>
              </a:ext>
            </a:extLst>
          </p:cNvPr>
          <p:cNvSpPr>
            <a:spLocks noGrp="1"/>
          </p:cNvSpPr>
          <p:nvPr>
            <p:ph type="dt" sz="half" idx="10"/>
          </p:nvPr>
        </p:nvSpPr>
        <p:spPr>
          <a:xfrm>
            <a:off x="6837839" y="6249261"/>
            <a:ext cx="692603" cy="365115"/>
          </a:xfrm>
        </p:spPr>
        <p:txBody>
          <a:bodyPr/>
          <a:lstStyle/>
          <a:p>
            <a:fld id="{16ECB7CB-EDFD-7440-9CA3-F56B35637E30}" type="datetimeFigureOut">
              <a:rPr lang="en-US" smtClean="0"/>
              <a:t>10/6/2022</a:t>
            </a:fld>
            <a:endParaRPr lang="en-US" dirty="0"/>
          </a:p>
        </p:txBody>
      </p:sp>
      <p:sp>
        <p:nvSpPr>
          <p:cNvPr id="6" name="Slide Number Placeholder 8">
            <a:extLst>
              <a:ext uri="{FF2B5EF4-FFF2-40B4-BE49-F238E27FC236}">
                <a16:creationId xmlns:a16="http://schemas.microsoft.com/office/drawing/2014/main" id="{9E83DE64-47A1-FC4C-B6D6-C14472809A0D}"/>
              </a:ext>
            </a:extLst>
          </p:cNvPr>
          <p:cNvSpPr>
            <a:spLocks noGrp="1"/>
          </p:cNvSpPr>
          <p:nvPr>
            <p:ph type="sldNum" sz="quarter" idx="12"/>
          </p:nvPr>
        </p:nvSpPr>
        <p:spPr>
          <a:xfrm>
            <a:off x="7530442" y="6249250"/>
            <a:ext cx="692603" cy="365116"/>
          </a:xfrm>
        </p:spPr>
        <p:txBody>
          <a:bodyPr/>
          <a:lstStyle/>
          <a:p>
            <a:fld id="{9BE85138-F8D7-0B4F-B38B-4688371F1E2D}" type="slidenum">
              <a:rPr lang="en-US" smtClean="0"/>
              <a:t>‹#›</a:t>
            </a:fld>
            <a:endParaRPr lang="en-US" dirty="0"/>
          </a:p>
        </p:txBody>
      </p:sp>
      <p:sp>
        <p:nvSpPr>
          <p:cNvPr id="8" name="Footer Placeholder 12">
            <a:extLst>
              <a:ext uri="{FF2B5EF4-FFF2-40B4-BE49-F238E27FC236}">
                <a16:creationId xmlns:a16="http://schemas.microsoft.com/office/drawing/2014/main" id="{E10646EB-1554-654B-B38C-DAF90F331EF1}"/>
              </a:ext>
            </a:extLst>
          </p:cNvPr>
          <p:cNvSpPr>
            <a:spLocks noGrp="1"/>
          </p:cNvSpPr>
          <p:nvPr>
            <p:ph type="ftr" sz="quarter" idx="13"/>
          </p:nvPr>
        </p:nvSpPr>
        <p:spPr>
          <a:xfrm>
            <a:off x="3028950" y="6232369"/>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3537835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90638-306E-274C-ABE0-F9FA47CB9C2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5EE8CD0-C0F5-9B41-9B79-8559CC5D9B86}"/>
              </a:ext>
            </a:extLst>
          </p:cNvPr>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DA2FD5-5F7D-2941-AFEB-732BA8CF132F}"/>
              </a:ext>
            </a:extLst>
          </p:cNvPr>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E61FBDD-3E8D-9C42-994B-1B46F8953290}"/>
              </a:ext>
            </a:extLst>
          </p:cNvPr>
          <p:cNvSpPr>
            <a:spLocks noGrp="1"/>
          </p:cNvSpPr>
          <p:nvPr>
            <p:ph type="dt" sz="half" idx="10"/>
          </p:nvPr>
        </p:nvSpPr>
        <p:spPr/>
        <p:txBody>
          <a:bodyPr/>
          <a:lstStyle/>
          <a:p>
            <a:fld id="{16ECB7CB-EDFD-7440-9CA3-F56B35637E30}" type="datetimeFigureOut">
              <a:rPr lang="en-US" smtClean="0"/>
              <a:t>10/6/2022</a:t>
            </a:fld>
            <a:endParaRPr lang="en-US" dirty="0"/>
          </a:p>
        </p:txBody>
      </p:sp>
      <p:sp>
        <p:nvSpPr>
          <p:cNvPr id="7" name="Slide Number Placeholder 6">
            <a:extLst>
              <a:ext uri="{FF2B5EF4-FFF2-40B4-BE49-F238E27FC236}">
                <a16:creationId xmlns:a16="http://schemas.microsoft.com/office/drawing/2014/main" id="{9D22B116-0DB3-954E-AA65-9978200B973E}"/>
              </a:ext>
            </a:extLst>
          </p:cNvPr>
          <p:cNvSpPr>
            <a:spLocks noGrp="1"/>
          </p:cNvSpPr>
          <p:nvPr>
            <p:ph type="sldNum" sz="quarter" idx="12"/>
          </p:nvPr>
        </p:nvSpPr>
        <p:spPr/>
        <p:txBody>
          <a:bodyPr/>
          <a:lstStyle/>
          <a:p>
            <a:fld id="{9BE85138-F8D7-0B4F-B38B-4688371F1E2D}" type="slidenum">
              <a:rPr lang="en-US" smtClean="0"/>
              <a:t>‹#›</a:t>
            </a:fld>
            <a:endParaRPr lang="en-US" dirty="0"/>
          </a:p>
        </p:txBody>
      </p:sp>
      <p:sp>
        <p:nvSpPr>
          <p:cNvPr id="8" name="Footer Placeholder 12">
            <a:extLst>
              <a:ext uri="{FF2B5EF4-FFF2-40B4-BE49-F238E27FC236}">
                <a16:creationId xmlns:a16="http://schemas.microsoft.com/office/drawing/2014/main" id="{FD199582-FCF3-2446-8055-FE928C154053}"/>
              </a:ext>
            </a:extLst>
          </p:cNvPr>
          <p:cNvSpPr>
            <a:spLocks noGrp="1"/>
          </p:cNvSpPr>
          <p:nvPr>
            <p:ph type="ftr" sz="quarter" idx="3"/>
          </p:nvPr>
        </p:nvSpPr>
        <p:spPr>
          <a:xfrm>
            <a:off x="3028950" y="6232369"/>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34910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920CC-07C1-A449-A2ED-03FB225F21A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80F04E7-C094-CA48-9EB1-10A7E3F9DADB}"/>
              </a:ext>
            </a:extLst>
          </p:cNvPr>
          <p:cNvSpPr>
            <a:spLocks noGrp="1"/>
          </p:cNvSpPr>
          <p:nvPr>
            <p:ph type="pic" idx="1"/>
          </p:nvPr>
        </p:nvSpPr>
        <p:spPr>
          <a:xfrm>
            <a:off x="3887391" y="987428"/>
            <a:ext cx="462915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dirty="0"/>
              <a:t>Click icon to add picture</a:t>
            </a:r>
          </a:p>
        </p:txBody>
      </p:sp>
      <p:sp>
        <p:nvSpPr>
          <p:cNvPr id="4" name="Text Placeholder 3">
            <a:extLst>
              <a:ext uri="{FF2B5EF4-FFF2-40B4-BE49-F238E27FC236}">
                <a16:creationId xmlns:a16="http://schemas.microsoft.com/office/drawing/2014/main" id="{643269D1-AA6B-C643-B9A1-DBCFD9CA9343}"/>
              </a:ext>
            </a:extLst>
          </p:cNvPr>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00E56A9-DBDB-8C4D-A8BA-12F4E3DB5B20}"/>
              </a:ext>
            </a:extLst>
          </p:cNvPr>
          <p:cNvSpPr>
            <a:spLocks noGrp="1"/>
          </p:cNvSpPr>
          <p:nvPr>
            <p:ph type="dt" sz="half" idx="10"/>
          </p:nvPr>
        </p:nvSpPr>
        <p:spPr/>
        <p:txBody>
          <a:bodyPr/>
          <a:lstStyle/>
          <a:p>
            <a:fld id="{16ECB7CB-EDFD-7440-9CA3-F56B35637E30}" type="datetimeFigureOut">
              <a:rPr lang="en-US" smtClean="0"/>
              <a:t>10/6/2022</a:t>
            </a:fld>
            <a:endParaRPr lang="en-US" dirty="0"/>
          </a:p>
        </p:txBody>
      </p:sp>
      <p:sp>
        <p:nvSpPr>
          <p:cNvPr id="7" name="Slide Number Placeholder 6">
            <a:extLst>
              <a:ext uri="{FF2B5EF4-FFF2-40B4-BE49-F238E27FC236}">
                <a16:creationId xmlns:a16="http://schemas.microsoft.com/office/drawing/2014/main" id="{A0F766B6-AAD3-C445-8F29-D52067B5637E}"/>
              </a:ext>
            </a:extLst>
          </p:cNvPr>
          <p:cNvSpPr>
            <a:spLocks noGrp="1"/>
          </p:cNvSpPr>
          <p:nvPr>
            <p:ph type="sldNum" sz="quarter" idx="12"/>
          </p:nvPr>
        </p:nvSpPr>
        <p:spPr/>
        <p:txBody>
          <a:bodyPr/>
          <a:lstStyle/>
          <a:p>
            <a:fld id="{9BE85138-F8D7-0B4F-B38B-4688371F1E2D}" type="slidenum">
              <a:rPr lang="en-US" smtClean="0"/>
              <a:t>‹#›</a:t>
            </a:fld>
            <a:endParaRPr lang="en-US" dirty="0"/>
          </a:p>
        </p:txBody>
      </p:sp>
      <p:sp>
        <p:nvSpPr>
          <p:cNvPr id="8" name="Footer Placeholder 12">
            <a:extLst>
              <a:ext uri="{FF2B5EF4-FFF2-40B4-BE49-F238E27FC236}">
                <a16:creationId xmlns:a16="http://schemas.microsoft.com/office/drawing/2014/main" id="{3B5C03AF-7308-D44F-8275-FC9CD7653C08}"/>
              </a:ext>
            </a:extLst>
          </p:cNvPr>
          <p:cNvSpPr>
            <a:spLocks noGrp="1"/>
          </p:cNvSpPr>
          <p:nvPr>
            <p:ph type="ftr" sz="quarter" idx="3"/>
          </p:nvPr>
        </p:nvSpPr>
        <p:spPr>
          <a:xfrm>
            <a:off x="3028950" y="6232369"/>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631524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93EE5-938F-F74C-B2C9-7E14442780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14EF09-84DE-084F-AD09-31F535B80B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0C2DC9-98F3-094F-A336-B74ECB8A1FE9}"/>
              </a:ext>
            </a:extLst>
          </p:cNvPr>
          <p:cNvSpPr>
            <a:spLocks noGrp="1"/>
          </p:cNvSpPr>
          <p:nvPr>
            <p:ph type="dt" sz="half" idx="10"/>
          </p:nvPr>
        </p:nvSpPr>
        <p:spPr>
          <a:xfrm>
            <a:off x="6837839" y="6249261"/>
            <a:ext cx="692603" cy="365115"/>
          </a:xfrm>
          <a:prstGeom prst="rect">
            <a:avLst/>
          </a:prstGeom>
        </p:spPr>
        <p:txBody>
          <a:bodyPr/>
          <a:lstStyle/>
          <a:p>
            <a:fld id="{16ECB7CB-EDFD-7440-9CA3-F56B35637E30}" type="datetimeFigureOut">
              <a:rPr lang="en-US" smtClean="0"/>
              <a:t>10/6/2022</a:t>
            </a:fld>
            <a:endParaRPr lang="en-US" dirty="0"/>
          </a:p>
        </p:txBody>
      </p:sp>
      <p:sp>
        <p:nvSpPr>
          <p:cNvPr id="6" name="Slide Number Placeholder 5">
            <a:extLst>
              <a:ext uri="{FF2B5EF4-FFF2-40B4-BE49-F238E27FC236}">
                <a16:creationId xmlns:a16="http://schemas.microsoft.com/office/drawing/2014/main" id="{2F669AE3-5149-514F-BD4A-6718F82D4182}"/>
              </a:ext>
            </a:extLst>
          </p:cNvPr>
          <p:cNvSpPr>
            <a:spLocks noGrp="1"/>
          </p:cNvSpPr>
          <p:nvPr>
            <p:ph type="sldNum" sz="quarter" idx="12"/>
          </p:nvPr>
        </p:nvSpPr>
        <p:spPr>
          <a:xfrm>
            <a:off x="7530442" y="6249250"/>
            <a:ext cx="692603" cy="365116"/>
          </a:xfrm>
          <a:prstGeom prst="rect">
            <a:avLst/>
          </a:prstGeom>
        </p:spPr>
        <p:txBody>
          <a:bodyPr/>
          <a:lstStyle/>
          <a:p>
            <a:fld id="{9BE85138-F8D7-0B4F-B38B-4688371F1E2D}" type="slidenum">
              <a:rPr lang="en-US" smtClean="0"/>
              <a:t>‹#›</a:t>
            </a:fld>
            <a:endParaRPr lang="en-US" dirty="0"/>
          </a:p>
        </p:txBody>
      </p:sp>
      <p:sp>
        <p:nvSpPr>
          <p:cNvPr id="7" name="Footer Placeholder 12">
            <a:extLst>
              <a:ext uri="{FF2B5EF4-FFF2-40B4-BE49-F238E27FC236}">
                <a16:creationId xmlns:a16="http://schemas.microsoft.com/office/drawing/2014/main" id="{F945C019-2296-E54B-AA9F-9DEDF4713731}"/>
              </a:ext>
            </a:extLst>
          </p:cNvPr>
          <p:cNvSpPr>
            <a:spLocks noGrp="1"/>
          </p:cNvSpPr>
          <p:nvPr>
            <p:ph type="ftr" sz="quarter" idx="3"/>
          </p:nvPr>
        </p:nvSpPr>
        <p:spPr>
          <a:xfrm>
            <a:off x="3028950" y="6232369"/>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22730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3A827-E9F6-4C42-A697-2ECF1E8E0A66}"/>
              </a:ext>
            </a:extLst>
          </p:cNvPr>
          <p:cNvSpPr>
            <a:spLocks noGrp="1"/>
          </p:cNvSpPr>
          <p:nvPr>
            <p:ph type="title"/>
          </p:nvPr>
        </p:nvSpPr>
        <p:spPr>
          <a:xfrm>
            <a:off x="623888" y="1709741"/>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207B499-EF76-9B47-8DC6-FAACAEC281C5}"/>
              </a:ext>
            </a:extLst>
          </p:cNvPr>
          <p:cNvSpPr>
            <a:spLocks noGrp="1"/>
          </p:cNvSpPr>
          <p:nvPr>
            <p:ph type="body" idx="1"/>
          </p:nvPr>
        </p:nvSpPr>
        <p:spPr>
          <a:xfrm>
            <a:off x="623888" y="4589466"/>
            <a:ext cx="78867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6D3647-9E37-1947-BA3C-3D855B14DA33}"/>
              </a:ext>
            </a:extLst>
          </p:cNvPr>
          <p:cNvSpPr>
            <a:spLocks noGrp="1"/>
          </p:cNvSpPr>
          <p:nvPr>
            <p:ph type="dt" sz="half" idx="10"/>
          </p:nvPr>
        </p:nvSpPr>
        <p:spPr>
          <a:xfrm>
            <a:off x="6837839" y="6249261"/>
            <a:ext cx="692603" cy="365115"/>
          </a:xfrm>
          <a:prstGeom prst="rect">
            <a:avLst/>
          </a:prstGeom>
        </p:spPr>
        <p:txBody>
          <a:bodyPr/>
          <a:lstStyle/>
          <a:p>
            <a:fld id="{16ECB7CB-EDFD-7440-9CA3-F56B35637E30}" type="datetimeFigureOut">
              <a:rPr lang="en-US" smtClean="0"/>
              <a:t>10/6/2022</a:t>
            </a:fld>
            <a:endParaRPr lang="en-US" dirty="0"/>
          </a:p>
        </p:txBody>
      </p:sp>
      <p:sp>
        <p:nvSpPr>
          <p:cNvPr id="6" name="Slide Number Placeholder 5">
            <a:extLst>
              <a:ext uri="{FF2B5EF4-FFF2-40B4-BE49-F238E27FC236}">
                <a16:creationId xmlns:a16="http://schemas.microsoft.com/office/drawing/2014/main" id="{DE824A21-A47E-5740-91BF-89DFDBDD4226}"/>
              </a:ext>
            </a:extLst>
          </p:cNvPr>
          <p:cNvSpPr>
            <a:spLocks noGrp="1"/>
          </p:cNvSpPr>
          <p:nvPr>
            <p:ph type="sldNum" sz="quarter" idx="12"/>
          </p:nvPr>
        </p:nvSpPr>
        <p:spPr>
          <a:xfrm>
            <a:off x="7530442" y="6249250"/>
            <a:ext cx="692603" cy="365116"/>
          </a:xfrm>
          <a:prstGeom prst="rect">
            <a:avLst/>
          </a:prstGeom>
        </p:spPr>
        <p:txBody>
          <a:bodyPr/>
          <a:lstStyle/>
          <a:p>
            <a:fld id="{9BE85138-F8D7-0B4F-B38B-4688371F1E2D}" type="slidenum">
              <a:rPr lang="en-US" smtClean="0"/>
              <a:t>‹#›</a:t>
            </a:fld>
            <a:endParaRPr lang="en-US" dirty="0"/>
          </a:p>
        </p:txBody>
      </p:sp>
      <p:sp>
        <p:nvSpPr>
          <p:cNvPr id="7" name="Footer Placeholder 12">
            <a:extLst>
              <a:ext uri="{FF2B5EF4-FFF2-40B4-BE49-F238E27FC236}">
                <a16:creationId xmlns:a16="http://schemas.microsoft.com/office/drawing/2014/main" id="{0CFC2747-5004-BF4E-8C0C-BCC6A1133505}"/>
              </a:ext>
            </a:extLst>
          </p:cNvPr>
          <p:cNvSpPr>
            <a:spLocks noGrp="1"/>
          </p:cNvSpPr>
          <p:nvPr>
            <p:ph type="ftr" sz="quarter" idx="3"/>
          </p:nvPr>
        </p:nvSpPr>
        <p:spPr>
          <a:xfrm>
            <a:off x="3028950" y="6232369"/>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239661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8C49E-15CE-304D-9358-EF189E9723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A5BF4E-B5AD-0C47-A966-A39479A0DF7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61310F-D42C-D749-9D62-F1D683336DA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757E9C-255D-ED41-B8B7-8133ABCB6F39}"/>
              </a:ext>
            </a:extLst>
          </p:cNvPr>
          <p:cNvSpPr>
            <a:spLocks noGrp="1"/>
          </p:cNvSpPr>
          <p:nvPr>
            <p:ph type="dt" sz="half" idx="10"/>
          </p:nvPr>
        </p:nvSpPr>
        <p:spPr>
          <a:xfrm>
            <a:off x="6837839" y="6249261"/>
            <a:ext cx="692603" cy="365115"/>
          </a:xfrm>
          <a:prstGeom prst="rect">
            <a:avLst/>
          </a:prstGeom>
        </p:spPr>
        <p:txBody>
          <a:bodyPr/>
          <a:lstStyle/>
          <a:p>
            <a:fld id="{16ECB7CB-EDFD-7440-9CA3-F56B35637E30}" type="datetimeFigureOut">
              <a:rPr lang="en-US" smtClean="0"/>
              <a:t>10/6/2022</a:t>
            </a:fld>
            <a:endParaRPr lang="en-US" dirty="0"/>
          </a:p>
        </p:txBody>
      </p:sp>
      <p:sp>
        <p:nvSpPr>
          <p:cNvPr id="7" name="Slide Number Placeholder 6">
            <a:extLst>
              <a:ext uri="{FF2B5EF4-FFF2-40B4-BE49-F238E27FC236}">
                <a16:creationId xmlns:a16="http://schemas.microsoft.com/office/drawing/2014/main" id="{08831FE1-C4B0-8946-8E74-F86475B8BEF3}"/>
              </a:ext>
            </a:extLst>
          </p:cNvPr>
          <p:cNvSpPr>
            <a:spLocks noGrp="1"/>
          </p:cNvSpPr>
          <p:nvPr>
            <p:ph type="sldNum" sz="quarter" idx="12"/>
          </p:nvPr>
        </p:nvSpPr>
        <p:spPr>
          <a:xfrm>
            <a:off x="7530442" y="6249250"/>
            <a:ext cx="692603" cy="365116"/>
          </a:xfrm>
          <a:prstGeom prst="rect">
            <a:avLst/>
          </a:prstGeom>
        </p:spPr>
        <p:txBody>
          <a:bodyPr/>
          <a:lstStyle/>
          <a:p>
            <a:fld id="{9BE85138-F8D7-0B4F-B38B-4688371F1E2D}" type="slidenum">
              <a:rPr lang="en-US" smtClean="0"/>
              <a:t>‹#›</a:t>
            </a:fld>
            <a:endParaRPr lang="en-US" dirty="0"/>
          </a:p>
        </p:txBody>
      </p:sp>
      <p:sp>
        <p:nvSpPr>
          <p:cNvPr id="8" name="Footer Placeholder 12">
            <a:extLst>
              <a:ext uri="{FF2B5EF4-FFF2-40B4-BE49-F238E27FC236}">
                <a16:creationId xmlns:a16="http://schemas.microsoft.com/office/drawing/2014/main" id="{DF0DEEC2-A183-C449-93A9-4FE54106C321}"/>
              </a:ext>
            </a:extLst>
          </p:cNvPr>
          <p:cNvSpPr>
            <a:spLocks noGrp="1"/>
          </p:cNvSpPr>
          <p:nvPr>
            <p:ph type="ftr" sz="quarter" idx="3"/>
          </p:nvPr>
        </p:nvSpPr>
        <p:spPr>
          <a:xfrm>
            <a:off x="3028950" y="6232369"/>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123301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4F436-6235-A547-AEDC-AB9729A8E4F0}"/>
              </a:ext>
            </a:extLst>
          </p:cNvPr>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36D70C-5719-4948-BBE1-2FC2564B0852}"/>
              </a:ext>
            </a:extLst>
          </p:cNvPr>
          <p:cNvSpPr>
            <a:spLocks noGrp="1"/>
          </p:cNvSpPr>
          <p:nvPr>
            <p:ph type="body" idx="1"/>
          </p:nvPr>
        </p:nvSpPr>
        <p:spPr>
          <a:xfrm>
            <a:off x="629842" y="1681163"/>
            <a:ext cx="3868340"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C2C77D4-D0A8-584E-B5C6-9E26D67C2DD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349D82-A23D-F244-B351-1A1081457603}"/>
              </a:ext>
            </a:extLst>
          </p:cNvPr>
          <p:cNvSpPr>
            <a:spLocks noGrp="1"/>
          </p:cNvSpPr>
          <p:nvPr>
            <p:ph type="body" sz="quarter" idx="3"/>
          </p:nvPr>
        </p:nvSpPr>
        <p:spPr>
          <a:xfrm>
            <a:off x="4629151" y="1681163"/>
            <a:ext cx="388739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326E506-AB7F-514E-B3CC-7B301732FA2D}"/>
              </a:ext>
            </a:extLst>
          </p:cNvPr>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9CFE3B-BE28-F647-8D0D-66870E98804A}"/>
              </a:ext>
            </a:extLst>
          </p:cNvPr>
          <p:cNvSpPr>
            <a:spLocks noGrp="1"/>
          </p:cNvSpPr>
          <p:nvPr>
            <p:ph type="dt" sz="half" idx="10"/>
          </p:nvPr>
        </p:nvSpPr>
        <p:spPr>
          <a:xfrm>
            <a:off x="6837839" y="6249261"/>
            <a:ext cx="692603" cy="365115"/>
          </a:xfrm>
          <a:prstGeom prst="rect">
            <a:avLst/>
          </a:prstGeom>
        </p:spPr>
        <p:txBody>
          <a:bodyPr/>
          <a:lstStyle/>
          <a:p>
            <a:fld id="{16ECB7CB-EDFD-7440-9CA3-F56B35637E30}" type="datetimeFigureOut">
              <a:rPr lang="en-US" smtClean="0"/>
              <a:t>10/6/2022</a:t>
            </a:fld>
            <a:endParaRPr lang="en-US" dirty="0"/>
          </a:p>
        </p:txBody>
      </p:sp>
      <p:sp>
        <p:nvSpPr>
          <p:cNvPr id="9" name="Slide Number Placeholder 8">
            <a:extLst>
              <a:ext uri="{FF2B5EF4-FFF2-40B4-BE49-F238E27FC236}">
                <a16:creationId xmlns:a16="http://schemas.microsoft.com/office/drawing/2014/main" id="{E1AA72B1-2116-EC4A-9506-192D7898AE5D}"/>
              </a:ext>
            </a:extLst>
          </p:cNvPr>
          <p:cNvSpPr>
            <a:spLocks noGrp="1"/>
          </p:cNvSpPr>
          <p:nvPr>
            <p:ph type="sldNum" sz="quarter" idx="12"/>
          </p:nvPr>
        </p:nvSpPr>
        <p:spPr>
          <a:xfrm>
            <a:off x="7530442" y="6249250"/>
            <a:ext cx="692603" cy="365116"/>
          </a:xfrm>
          <a:prstGeom prst="rect">
            <a:avLst/>
          </a:prstGeom>
        </p:spPr>
        <p:txBody>
          <a:bodyPr/>
          <a:lstStyle/>
          <a:p>
            <a:fld id="{9BE85138-F8D7-0B4F-B38B-4688371F1E2D}" type="slidenum">
              <a:rPr lang="en-US" smtClean="0"/>
              <a:t>‹#›</a:t>
            </a:fld>
            <a:endParaRPr lang="en-US" dirty="0"/>
          </a:p>
        </p:txBody>
      </p:sp>
      <p:sp>
        <p:nvSpPr>
          <p:cNvPr id="10" name="Footer Placeholder 12">
            <a:extLst>
              <a:ext uri="{FF2B5EF4-FFF2-40B4-BE49-F238E27FC236}">
                <a16:creationId xmlns:a16="http://schemas.microsoft.com/office/drawing/2014/main" id="{E231E6F6-8156-A842-BE5D-24BE698B13B1}"/>
              </a:ext>
            </a:extLst>
          </p:cNvPr>
          <p:cNvSpPr>
            <a:spLocks noGrp="1"/>
          </p:cNvSpPr>
          <p:nvPr>
            <p:ph type="ftr" sz="quarter" idx="13"/>
          </p:nvPr>
        </p:nvSpPr>
        <p:spPr>
          <a:xfrm>
            <a:off x="3028950" y="6232369"/>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227674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F0FEB-A50F-9E4D-A6B0-2243496B5413}"/>
              </a:ext>
            </a:extLst>
          </p:cNvPr>
          <p:cNvSpPr>
            <a:spLocks noGrp="1"/>
          </p:cNvSpPr>
          <p:nvPr>
            <p:ph type="title"/>
          </p:nvPr>
        </p:nvSpPr>
        <p:spPr/>
        <p:txBody>
          <a:bodyPr/>
          <a:lstStyle/>
          <a:p>
            <a:r>
              <a:rPr lang="en-US"/>
              <a:t>Click to edit Master title style</a:t>
            </a:r>
          </a:p>
        </p:txBody>
      </p:sp>
      <p:sp>
        <p:nvSpPr>
          <p:cNvPr id="7" name="Date Placeholder 6">
            <a:extLst>
              <a:ext uri="{FF2B5EF4-FFF2-40B4-BE49-F238E27FC236}">
                <a16:creationId xmlns:a16="http://schemas.microsoft.com/office/drawing/2014/main" id="{E2214500-A03F-274A-AD4F-75AE448F4D12}"/>
              </a:ext>
            </a:extLst>
          </p:cNvPr>
          <p:cNvSpPr>
            <a:spLocks noGrp="1"/>
          </p:cNvSpPr>
          <p:nvPr>
            <p:ph type="dt" sz="half" idx="10"/>
          </p:nvPr>
        </p:nvSpPr>
        <p:spPr>
          <a:xfrm>
            <a:off x="6837839" y="6249261"/>
            <a:ext cx="692603" cy="365115"/>
          </a:xfrm>
          <a:prstGeom prst="rect">
            <a:avLst/>
          </a:prstGeom>
        </p:spPr>
        <p:txBody>
          <a:bodyPr/>
          <a:lstStyle/>
          <a:p>
            <a:fld id="{16ECB7CB-EDFD-7440-9CA3-F56B35637E30}" type="datetimeFigureOut">
              <a:rPr lang="en-US" smtClean="0"/>
              <a:t>10/6/2022</a:t>
            </a:fld>
            <a:endParaRPr lang="en-US" dirty="0"/>
          </a:p>
        </p:txBody>
      </p:sp>
      <p:sp>
        <p:nvSpPr>
          <p:cNvPr id="10" name="Slide Number Placeholder 8">
            <a:extLst>
              <a:ext uri="{FF2B5EF4-FFF2-40B4-BE49-F238E27FC236}">
                <a16:creationId xmlns:a16="http://schemas.microsoft.com/office/drawing/2014/main" id="{BF6760E6-A144-9440-BEA6-7D6DE2482F2B}"/>
              </a:ext>
            </a:extLst>
          </p:cNvPr>
          <p:cNvSpPr>
            <a:spLocks noGrp="1"/>
          </p:cNvSpPr>
          <p:nvPr>
            <p:ph type="sldNum" sz="quarter" idx="12"/>
          </p:nvPr>
        </p:nvSpPr>
        <p:spPr>
          <a:xfrm>
            <a:off x="7530442" y="6249250"/>
            <a:ext cx="692603" cy="365116"/>
          </a:xfrm>
          <a:prstGeom prst="rect">
            <a:avLst/>
          </a:prstGeom>
        </p:spPr>
        <p:txBody>
          <a:bodyPr/>
          <a:lstStyle/>
          <a:p>
            <a:fld id="{9BE85138-F8D7-0B4F-B38B-4688371F1E2D}" type="slidenum">
              <a:rPr lang="en-US" smtClean="0"/>
              <a:t>‹#›</a:t>
            </a:fld>
            <a:endParaRPr lang="en-US" dirty="0"/>
          </a:p>
        </p:txBody>
      </p:sp>
      <p:sp>
        <p:nvSpPr>
          <p:cNvPr id="11" name="Footer Placeholder 12">
            <a:extLst>
              <a:ext uri="{FF2B5EF4-FFF2-40B4-BE49-F238E27FC236}">
                <a16:creationId xmlns:a16="http://schemas.microsoft.com/office/drawing/2014/main" id="{D2657A31-51E1-E848-A837-8BE1EFD1B240}"/>
              </a:ext>
            </a:extLst>
          </p:cNvPr>
          <p:cNvSpPr>
            <a:spLocks noGrp="1"/>
          </p:cNvSpPr>
          <p:nvPr>
            <p:ph type="ftr" sz="quarter" idx="13"/>
          </p:nvPr>
        </p:nvSpPr>
        <p:spPr>
          <a:xfrm>
            <a:off x="3028950" y="6232369"/>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138085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6">
            <a:extLst>
              <a:ext uri="{FF2B5EF4-FFF2-40B4-BE49-F238E27FC236}">
                <a16:creationId xmlns:a16="http://schemas.microsoft.com/office/drawing/2014/main" id="{211F5FD8-CF5C-7046-A0FB-D40EE3DA5DD0}"/>
              </a:ext>
            </a:extLst>
          </p:cNvPr>
          <p:cNvSpPr>
            <a:spLocks noGrp="1"/>
          </p:cNvSpPr>
          <p:nvPr>
            <p:ph type="dt" sz="half" idx="10"/>
          </p:nvPr>
        </p:nvSpPr>
        <p:spPr>
          <a:xfrm>
            <a:off x="6837839" y="6249261"/>
            <a:ext cx="692603" cy="365115"/>
          </a:xfrm>
          <a:prstGeom prst="rect">
            <a:avLst/>
          </a:prstGeom>
        </p:spPr>
        <p:txBody>
          <a:bodyPr/>
          <a:lstStyle/>
          <a:p>
            <a:fld id="{16ECB7CB-EDFD-7440-9CA3-F56B35637E30}" type="datetimeFigureOut">
              <a:rPr lang="en-US" smtClean="0"/>
              <a:t>10/6/2022</a:t>
            </a:fld>
            <a:endParaRPr lang="en-US" dirty="0"/>
          </a:p>
        </p:txBody>
      </p:sp>
      <p:sp>
        <p:nvSpPr>
          <p:cNvPr id="6" name="Slide Number Placeholder 8">
            <a:extLst>
              <a:ext uri="{FF2B5EF4-FFF2-40B4-BE49-F238E27FC236}">
                <a16:creationId xmlns:a16="http://schemas.microsoft.com/office/drawing/2014/main" id="{9E83DE64-47A1-FC4C-B6D6-C14472809A0D}"/>
              </a:ext>
            </a:extLst>
          </p:cNvPr>
          <p:cNvSpPr>
            <a:spLocks noGrp="1"/>
          </p:cNvSpPr>
          <p:nvPr>
            <p:ph type="sldNum" sz="quarter" idx="12"/>
          </p:nvPr>
        </p:nvSpPr>
        <p:spPr>
          <a:xfrm>
            <a:off x="7530442" y="6249250"/>
            <a:ext cx="692603" cy="365116"/>
          </a:xfrm>
          <a:prstGeom prst="rect">
            <a:avLst/>
          </a:prstGeom>
        </p:spPr>
        <p:txBody>
          <a:bodyPr/>
          <a:lstStyle/>
          <a:p>
            <a:fld id="{9BE85138-F8D7-0B4F-B38B-4688371F1E2D}" type="slidenum">
              <a:rPr lang="en-US" smtClean="0"/>
              <a:t>‹#›</a:t>
            </a:fld>
            <a:endParaRPr lang="en-US" dirty="0"/>
          </a:p>
        </p:txBody>
      </p:sp>
      <p:sp>
        <p:nvSpPr>
          <p:cNvPr id="8" name="Footer Placeholder 12">
            <a:extLst>
              <a:ext uri="{FF2B5EF4-FFF2-40B4-BE49-F238E27FC236}">
                <a16:creationId xmlns:a16="http://schemas.microsoft.com/office/drawing/2014/main" id="{E10646EB-1554-654B-B38C-DAF90F331EF1}"/>
              </a:ext>
            </a:extLst>
          </p:cNvPr>
          <p:cNvSpPr>
            <a:spLocks noGrp="1"/>
          </p:cNvSpPr>
          <p:nvPr>
            <p:ph type="ftr" sz="quarter" idx="13"/>
          </p:nvPr>
        </p:nvSpPr>
        <p:spPr>
          <a:xfrm>
            <a:off x="3028950" y="6232369"/>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163759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90638-306E-274C-ABE0-F9FA47CB9C2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5EE8CD0-C0F5-9B41-9B79-8559CC5D9B86}"/>
              </a:ext>
            </a:extLst>
          </p:cNvPr>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DA2FD5-5F7D-2941-AFEB-732BA8CF132F}"/>
              </a:ext>
            </a:extLst>
          </p:cNvPr>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E61FBDD-3E8D-9C42-994B-1B46F8953290}"/>
              </a:ext>
            </a:extLst>
          </p:cNvPr>
          <p:cNvSpPr>
            <a:spLocks noGrp="1"/>
          </p:cNvSpPr>
          <p:nvPr>
            <p:ph type="dt" sz="half" idx="10"/>
          </p:nvPr>
        </p:nvSpPr>
        <p:spPr>
          <a:xfrm>
            <a:off x="6837839" y="6249261"/>
            <a:ext cx="692603" cy="365115"/>
          </a:xfrm>
          <a:prstGeom prst="rect">
            <a:avLst/>
          </a:prstGeom>
        </p:spPr>
        <p:txBody>
          <a:bodyPr/>
          <a:lstStyle/>
          <a:p>
            <a:fld id="{16ECB7CB-EDFD-7440-9CA3-F56B35637E30}" type="datetimeFigureOut">
              <a:rPr lang="en-US" smtClean="0"/>
              <a:t>10/6/2022</a:t>
            </a:fld>
            <a:endParaRPr lang="en-US" dirty="0"/>
          </a:p>
        </p:txBody>
      </p:sp>
      <p:sp>
        <p:nvSpPr>
          <p:cNvPr id="7" name="Slide Number Placeholder 6">
            <a:extLst>
              <a:ext uri="{FF2B5EF4-FFF2-40B4-BE49-F238E27FC236}">
                <a16:creationId xmlns:a16="http://schemas.microsoft.com/office/drawing/2014/main" id="{9D22B116-0DB3-954E-AA65-9978200B973E}"/>
              </a:ext>
            </a:extLst>
          </p:cNvPr>
          <p:cNvSpPr>
            <a:spLocks noGrp="1"/>
          </p:cNvSpPr>
          <p:nvPr>
            <p:ph type="sldNum" sz="quarter" idx="12"/>
          </p:nvPr>
        </p:nvSpPr>
        <p:spPr>
          <a:xfrm>
            <a:off x="7530442" y="6249250"/>
            <a:ext cx="692603" cy="365116"/>
          </a:xfrm>
          <a:prstGeom prst="rect">
            <a:avLst/>
          </a:prstGeom>
        </p:spPr>
        <p:txBody>
          <a:bodyPr/>
          <a:lstStyle/>
          <a:p>
            <a:fld id="{9BE85138-F8D7-0B4F-B38B-4688371F1E2D}" type="slidenum">
              <a:rPr lang="en-US" smtClean="0"/>
              <a:t>‹#›</a:t>
            </a:fld>
            <a:endParaRPr lang="en-US" dirty="0"/>
          </a:p>
        </p:txBody>
      </p:sp>
      <p:sp>
        <p:nvSpPr>
          <p:cNvPr id="8" name="Footer Placeholder 12">
            <a:extLst>
              <a:ext uri="{FF2B5EF4-FFF2-40B4-BE49-F238E27FC236}">
                <a16:creationId xmlns:a16="http://schemas.microsoft.com/office/drawing/2014/main" id="{FD199582-FCF3-2446-8055-FE928C154053}"/>
              </a:ext>
            </a:extLst>
          </p:cNvPr>
          <p:cNvSpPr>
            <a:spLocks noGrp="1"/>
          </p:cNvSpPr>
          <p:nvPr>
            <p:ph type="ftr" sz="quarter" idx="3"/>
          </p:nvPr>
        </p:nvSpPr>
        <p:spPr>
          <a:xfrm>
            <a:off x="3028950" y="6232369"/>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756420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920CC-07C1-A449-A2ED-03FB225F21A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80F04E7-C094-CA48-9EB1-10A7E3F9DADB}"/>
              </a:ext>
            </a:extLst>
          </p:cNvPr>
          <p:cNvSpPr>
            <a:spLocks noGrp="1"/>
          </p:cNvSpPr>
          <p:nvPr>
            <p:ph type="pic" idx="1"/>
          </p:nvPr>
        </p:nvSpPr>
        <p:spPr>
          <a:xfrm>
            <a:off x="3887391" y="987428"/>
            <a:ext cx="462915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dirty="0"/>
              <a:t>Click icon to add picture</a:t>
            </a:r>
          </a:p>
        </p:txBody>
      </p:sp>
      <p:sp>
        <p:nvSpPr>
          <p:cNvPr id="4" name="Text Placeholder 3">
            <a:extLst>
              <a:ext uri="{FF2B5EF4-FFF2-40B4-BE49-F238E27FC236}">
                <a16:creationId xmlns:a16="http://schemas.microsoft.com/office/drawing/2014/main" id="{643269D1-AA6B-C643-B9A1-DBCFD9CA9343}"/>
              </a:ext>
            </a:extLst>
          </p:cNvPr>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00E56A9-DBDB-8C4D-A8BA-12F4E3DB5B20}"/>
              </a:ext>
            </a:extLst>
          </p:cNvPr>
          <p:cNvSpPr>
            <a:spLocks noGrp="1"/>
          </p:cNvSpPr>
          <p:nvPr>
            <p:ph type="dt" sz="half" idx="10"/>
          </p:nvPr>
        </p:nvSpPr>
        <p:spPr>
          <a:xfrm>
            <a:off x="6837839" y="6249261"/>
            <a:ext cx="692603" cy="365115"/>
          </a:xfrm>
          <a:prstGeom prst="rect">
            <a:avLst/>
          </a:prstGeom>
        </p:spPr>
        <p:txBody>
          <a:bodyPr/>
          <a:lstStyle/>
          <a:p>
            <a:fld id="{16ECB7CB-EDFD-7440-9CA3-F56B35637E30}" type="datetimeFigureOut">
              <a:rPr lang="en-US" smtClean="0"/>
              <a:t>10/6/2022</a:t>
            </a:fld>
            <a:endParaRPr lang="en-US" dirty="0"/>
          </a:p>
        </p:txBody>
      </p:sp>
      <p:sp>
        <p:nvSpPr>
          <p:cNvPr id="7" name="Slide Number Placeholder 6">
            <a:extLst>
              <a:ext uri="{FF2B5EF4-FFF2-40B4-BE49-F238E27FC236}">
                <a16:creationId xmlns:a16="http://schemas.microsoft.com/office/drawing/2014/main" id="{A0F766B6-AAD3-C445-8F29-D52067B5637E}"/>
              </a:ext>
            </a:extLst>
          </p:cNvPr>
          <p:cNvSpPr>
            <a:spLocks noGrp="1"/>
          </p:cNvSpPr>
          <p:nvPr>
            <p:ph type="sldNum" sz="quarter" idx="12"/>
          </p:nvPr>
        </p:nvSpPr>
        <p:spPr>
          <a:xfrm>
            <a:off x="7530442" y="6249250"/>
            <a:ext cx="692603" cy="365116"/>
          </a:xfrm>
          <a:prstGeom prst="rect">
            <a:avLst/>
          </a:prstGeom>
        </p:spPr>
        <p:txBody>
          <a:bodyPr/>
          <a:lstStyle/>
          <a:p>
            <a:fld id="{9BE85138-F8D7-0B4F-B38B-4688371F1E2D}" type="slidenum">
              <a:rPr lang="en-US" smtClean="0"/>
              <a:t>‹#›</a:t>
            </a:fld>
            <a:endParaRPr lang="en-US" dirty="0"/>
          </a:p>
        </p:txBody>
      </p:sp>
      <p:sp>
        <p:nvSpPr>
          <p:cNvPr id="8" name="Footer Placeholder 12">
            <a:extLst>
              <a:ext uri="{FF2B5EF4-FFF2-40B4-BE49-F238E27FC236}">
                <a16:creationId xmlns:a16="http://schemas.microsoft.com/office/drawing/2014/main" id="{3B5C03AF-7308-D44F-8275-FC9CD7653C08}"/>
              </a:ext>
            </a:extLst>
          </p:cNvPr>
          <p:cNvSpPr>
            <a:spLocks noGrp="1"/>
          </p:cNvSpPr>
          <p:nvPr>
            <p:ph type="ftr" sz="quarter" idx="3"/>
          </p:nvPr>
        </p:nvSpPr>
        <p:spPr>
          <a:xfrm>
            <a:off x="3028950" y="6232369"/>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3120274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2.emf"/><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6">
                <a:lumMod val="0"/>
                <a:lumOff val="100000"/>
              </a:schemeClr>
            </a:gs>
            <a:gs pos="39000">
              <a:schemeClr val="accent6">
                <a:lumMod val="0"/>
                <a:lumOff val="100000"/>
              </a:schemeClr>
            </a:gs>
            <a:gs pos="100000">
              <a:srgbClr val="B3BE35">
                <a:lumMod val="32000"/>
                <a:lumOff val="68000"/>
              </a:srgbClr>
            </a:gs>
          </a:gsLst>
          <a:lin ang="189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FD8926-6A3C-3741-A386-8EAC3FFFF973}"/>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D950649-2F4C-AD4D-A860-6065D0637FA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041A9F54-5D06-5141-ADE2-E6F6816B7C72}"/>
              </a:ext>
              <a:ext uri="{C183D7F6-B498-43B3-948B-1728B52AA6E4}">
                <adec:decorative xmlns:adec="http://schemas.microsoft.com/office/drawing/2017/decorative" val="1"/>
              </a:ext>
            </a:extLst>
          </p:cNvPr>
          <p:cNvCxnSpPr>
            <a:cxnSpLocks/>
          </p:cNvCxnSpPr>
          <p:nvPr/>
        </p:nvCxnSpPr>
        <p:spPr>
          <a:xfrm>
            <a:off x="1487754" y="6665545"/>
            <a:ext cx="7656247" cy="0"/>
          </a:xfrm>
          <a:prstGeom prst="line">
            <a:avLst/>
          </a:prstGeom>
          <a:ln>
            <a:solidFill>
              <a:srgbClr val="B3BE35"/>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3" name="Footer Placeholder 12">
            <a:extLst>
              <a:ext uri="{FF2B5EF4-FFF2-40B4-BE49-F238E27FC236}">
                <a16:creationId xmlns:a16="http://schemas.microsoft.com/office/drawing/2014/main" id="{D65B6D9F-088B-2F48-9BB0-659530555E9F}"/>
              </a:ext>
            </a:extLst>
          </p:cNvPr>
          <p:cNvSpPr>
            <a:spLocks noGrp="1"/>
          </p:cNvSpPr>
          <p:nvPr>
            <p:ph type="ftr" sz="quarter" idx="3"/>
          </p:nvPr>
        </p:nvSpPr>
        <p:spPr>
          <a:xfrm>
            <a:off x="3028950" y="6232369"/>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pic>
        <p:nvPicPr>
          <p:cNvPr id="10" name="Picture 9" descr="A picture containing drawing, food&#10;&#10;Description automatically generated">
            <a:extLst>
              <a:ext uri="{FF2B5EF4-FFF2-40B4-BE49-F238E27FC236}">
                <a16:creationId xmlns:a16="http://schemas.microsoft.com/office/drawing/2014/main" id="{9CC28F67-81DC-3B4C-BA46-E13F2CE50B51}"/>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8374703" y="6311897"/>
            <a:ext cx="628195" cy="255466"/>
          </a:xfrm>
          <a:prstGeom prst="rect">
            <a:avLst/>
          </a:prstGeom>
        </p:spPr>
      </p:pic>
      <p:pic>
        <p:nvPicPr>
          <p:cNvPr id="14" name="Picture 13">
            <a:extLst>
              <a:ext uri="{FF2B5EF4-FFF2-40B4-BE49-F238E27FC236}">
                <a16:creationId xmlns:a16="http://schemas.microsoft.com/office/drawing/2014/main" id="{006DE9CE-353A-4543-8522-2719D3F84AFA}"/>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92764" y="6209885"/>
            <a:ext cx="1189715" cy="491167"/>
          </a:xfrm>
          <a:prstGeom prst="rect">
            <a:avLst/>
          </a:prstGeom>
        </p:spPr>
      </p:pic>
    </p:spTree>
    <p:extLst>
      <p:ext uri="{BB962C8B-B14F-4D97-AF65-F5344CB8AC3E}">
        <p14:creationId xmlns:p14="http://schemas.microsoft.com/office/powerpoint/2010/main" val="16398562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6">
                <a:lumMod val="0"/>
                <a:lumOff val="100000"/>
              </a:schemeClr>
            </a:gs>
            <a:gs pos="39000">
              <a:schemeClr val="accent6">
                <a:lumMod val="0"/>
                <a:lumOff val="100000"/>
              </a:schemeClr>
            </a:gs>
            <a:gs pos="100000">
              <a:srgbClr val="B3BE35">
                <a:lumMod val="32000"/>
                <a:lumOff val="68000"/>
              </a:srgbClr>
            </a:gs>
          </a:gsLst>
          <a:lin ang="189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FD8926-6A3C-3741-A386-8EAC3FFFF973}"/>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D950649-2F4C-AD4D-A860-6065D0637FA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D2DBCD6-CCD1-544D-B03F-F27BACF2E96F}"/>
              </a:ext>
            </a:extLst>
          </p:cNvPr>
          <p:cNvSpPr>
            <a:spLocks noGrp="1"/>
          </p:cNvSpPr>
          <p:nvPr>
            <p:ph type="dt" sz="half" idx="2"/>
          </p:nvPr>
        </p:nvSpPr>
        <p:spPr>
          <a:xfrm>
            <a:off x="6837839" y="6249261"/>
            <a:ext cx="692603" cy="365115"/>
          </a:xfrm>
          <a:prstGeom prst="rect">
            <a:avLst/>
          </a:prstGeom>
        </p:spPr>
        <p:txBody>
          <a:bodyPr vert="horz" lIns="91440" tIns="45720" rIns="91440" bIns="45720" rtlCol="0" anchor="ctr"/>
          <a:lstStyle>
            <a:lvl1pPr algn="l">
              <a:defRPr sz="900">
                <a:solidFill>
                  <a:schemeClr val="tx1">
                    <a:tint val="75000"/>
                  </a:schemeClr>
                </a:solidFill>
              </a:defRPr>
            </a:lvl1pPr>
          </a:lstStyle>
          <a:p>
            <a:fld id="{16ECB7CB-EDFD-7440-9CA3-F56B35637E30}" type="datetimeFigureOut">
              <a:rPr lang="en-US" smtClean="0"/>
              <a:t>10/6/2022</a:t>
            </a:fld>
            <a:endParaRPr lang="en-US" dirty="0"/>
          </a:p>
        </p:txBody>
      </p:sp>
      <p:sp>
        <p:nvSpPr>
          <p:cNvPr id="6" name="Slide Number Placeholder 5">
            <a:extLst>
              <a:ext uri="{FF2B5EF4-FFF2-40B4-BE49-F238E27FC236}">
                <a16:creationId xmlns:a16="http://schemas.microsoft.com/office/drawing/2014/main" id="{16489D90-D1C9-F340-9615-A39D3EC6232C}"/>
              </a:ext>
            </a:extLst>
          </p:cNvPr>
          <p:cNvSpPr>
            <a:spLocks noGrp="1"/>
          </p:cNvSpPr>
          <p:nvPr>
            <p:ph type="sldNum" sz="quarter" idx="4"/>
          </p:nvPr>
        </p:nvSpPr>
        <p:spPr>
          <a:xfrm>
            <a:off x="7530442" y="6249250"/>
            <a:ext cx="692603" cy="365116"/>
          </a:xfrm>
          <a:prstGeom prst="rect">
            <a:avLst/>
          </a:prstGeom>
        </p:spPr>
        <p:txBody>
          <a:bodyPr vert="horz" lIns="91440" tIns="45720" rIns="91440" bIns="45720" rtlCol="0" anchor="ctr"/>
          <a:lstStyle>
            <a:lvl1pPr algn="r">
              <a:defRPr sz="900">
                <a:solidFill>
                  <a:schemeClr val="tx1">
                    <a:tint val="75000"/>
                  </a:schemeClr>
                </a:solidFill>
              </a:defRPr>
            </a:lvl1pPr>
          </a:lstStyle>
          <a:p>
            <a:fld id="{9BE85138-F8D7-0B4F-B38B-4688371F1E2D}" type="slidenum">
              <a:rPr lang="en-US" smtClean="0"/>
              <a:t>‹#›</a:t>
            </a:fld>
            <a:endParaRPr lang="en-US" dirty="0"/>
          </a:p>
        </p:txBody>
      </p:sp>
      <p:cxnSp>
        <p:nvCxnSpPr>
          <p:cNvPr id="9" name="Straight Connector 8">
            <a:extLst>
              <a:ext uri="{FF2B5EF4-FFF2-40B4-BE49-F238E27FC236}">
                <a16:creationId xmlns:a16="http://schemas.microsoft.com/office/drawing/2014/main" id="{041A9F54-5D06-5141-ADE2-E6F6816B7C72}"/>
              </a:ext>
              <a:ext uri="{C183D7F6-B498-43B3-948B-1728B52AA6E4}">
                <adec:decorative xmlns:adec="http://schemas.microsoft.com/office/drawing/2017/decorative" val="1"/>
              </a:ext>
            </a:extLst>
          </p:cNvPr>
          <p:cNvCxnSpPr>
            <a:cxnSpLocks/>
          </p:cNvCxnSpPr>
          <p:nvPr/>
        </p:nvCxnSpPr>
        <p:spPr>
          <a:xfrm>
            <a:off x="1487754" y="6665545"/>
            <a:ext cx="7656247" cy="0"/>
          </a:xfrm>
          <a:prstGeom prst="line">
            <a:avLst/>
          </a:prstGeom>
          <a:ln>
            <a:solidFill>
              <a:srgbClr val="B3BE35"/>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3" name="Footer Placeholder 12">
            <a:extLst>
              <a:ext uri="{FF2B5EF4-FFF2-40B4-BE49-F238E27FC236}">
                <a16:creationId xmlns:a16="http://schemas.microsoft.com/office/drawing/2014/main" id="{D65B6D9F-088B-2F48-9BB0-659530555E9F}"/>
              </a:ext>
            </a:extLst>
          </p:cNvPr>
          <p:cNvSpPr>
            <a:spLocks noGrp="1"/>
          </p:cNvSpPr>
          <p:nvPr>
            <p:ph type="ftr" sz="quarter" idx="3"/>
          </p:nvPr>
        </p:nvSpPr>
        <p:spPr>
          <a:xfrm>
            <a:off x="3028950" y="6232369"/>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pic>
        <p:nvPicPr>
          <p:cNvPr id="10" name="Picture 9" descr="A picture containing drawing, food&#10;&#10;Description automatically generated">
            <a:extLst>
              <a:ext uri="{FF2B5EF4-FFF2-40B4-BE49-F238E27FC236}">
                <a16:creationId xmlns:a16="http://schemas.microsoft.com/office/drawing/2014/main" id="{9CC28F67-81DC-3B4C-BA46-E13F2CE50B51}"/>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8374703" y="6311897"/>
            <a:ext cx="628195" cy="255466"/>
          </a:xfrm>
          <a:prstGeom prst="rect">
            <a:avLst/>
          </a:prstGeom>
        </p:spPr>
      </p:pic>
      <p:pic>
        <p:nvPicPr>
          <p:cNvPr id="14" name="Picture 13">
            <a:extLst>
              <a:ext uri="{FF2B5EF4-FFF2-40B4-BE49-F238E27FC236}">
                <a16:creationId xmlns:a16="http://schemas.microsoft.com/office/drawing/2014/main" id="{006DE9CE-353A-4543-8522-2719D3F84AFA}"/>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92764" y="6209885"/>
            <a:ext cx="1189715" cy="491167"/>
          </a:xfrm>
          <a:prstGeom prst="rect">
            <a:avLst/>
          </a:prstGeom>
        </p:spPr>
      </p:pic>
    </p:spTree>
    <p:extLst>
      <p:ext uri="{BB962C8B-B14F-4D97-AF65-F5344CB8AC3E}">
        <p14:creationId xmlns:p14="http://schemas.microsoft.com/office/powerpoint/2010/main" val="118149868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www.michiganbusiness.org/4a8170/globalassets/documents/reports/fact-sheets/core_communities.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microsoft.com/office/2018/10/relationships/comments" Target="../comments/modernComment_1F6_9A4455A5.xml"/><Relationship Id="rId1" Type="http://schemas.openxmlformats.org/officeDocument/2006/relationships/slideLayout" Target="../slideLayouts/slideLayout1.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emf"/><Relationship Id="rId4" Type="http://schemas.openxmlformats.org/officeDocument/2006/relationships/image" Target="../media/image4.jpeg"/><Relationship Id="rId9" Type="http://schemas.openxmlformats.org/officeDocument/2006/relationships/image" Target="../media/image9.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11.xml"/><Relationship Id="rId6" Type="http://schemas.microsoft.com/office/2007/relationships/hdphoto" Target="../media/hdphoto4.wdp"/><Relationship Id="rId5" Type="http://schemas.openxmlformats.org/officeDocument/2006/relationships/image" Target="../media/image42.png"/><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oleObject" Target="../embeddings/oleObject1.bin"/><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oleObject" Target="../embeddings/oleObject2.bin"/><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4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jpg"/><Relationship Id="rId7" Type="http://schemas.openxmlformats.org/officeDocument/2006/relationships/image" Target="../media/image55.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hyperlink" Target="http://www.envirologic.com/" TargetMode="External"/><Relationship Id="rId10" Type="http://schemas.openxmlformats.org/officeDocument/2006/relationships/image" Target="../media/image58.png"/><Relationship Id="rId4" Type="http://schemas.openxmlformats.org/officeDocument/2006/relationships/hyperlink" Target="mailto:jhawkins@envirologic.com" TargetMode="External"/><Relationship Id="rId9" Type="http://schemas.openxmlformats.org/officeDocument/2006/relationships/image" Target="../media/image57.sv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46E090F-866A-470E-BA09-7E36B29BCCC3}"/>
              </a:ext>
            </a:extLst>
          </p:cNvPr>
          <p:cNvSpPr>
            <a:spLocks noGrp="1"/>
          </p:cNvSpPr>
          <p:nvPr>
            <p:ph type="ctrTitle"/>
          </p:nvPr>
        </p:nvSpPr>
        <p:spPr>
          <a:xfrm>
            <a:off x="0" y="2229235"/>
            <a:ext cx="8829675" cy="1608138"/>
          </a:xfrm>
        </p:spPr>
        <p:txBody>
          <a:bodyPr>
            <a:noAutofit/>
          </a:bodyPr>
          <a:lstStyle/>
          <a:p>
            <a:pPr algn="r" eaLnBrk="1" fontAlgn="auto" hangingPunct="1">
              <a:spcAft>
                <a:spcPts val="0"/>
              </a:spcAft>
              <a:defRPr/>
            </a:pPr>
            <a:r>
              <a:rPr lang="en-US" sz="3600" dirty="0">
                <a:ea typeface="+mj-ea"/>
                <a:cs typeface="Arial"/>
              </a:rPr>
              <a:t>U.P. Association of County Commissioners Fall Conference</a:t>
            </a:r>
            <a:br>
              <a:rPr lang="en-US" sz="3600" dirty="0">
                <a:ea typeface="+mj-ea"/>
                <a:cs typeface="Arial"/>
              </a:rPr>
            </a:br>
            <a:r>
              <a:rPr lang="en-US" sz="3600" dirty="0">
                <a:ea typeface="+mj-ea"/>
                <a:cs typeface="Arial"/>
              </a:rPr>
              <a:t> </a:t>
            </a:r>
            <a:br>
              <a:rPr lang="en-US" sz="3600" dirty="0">
                <a:ea typeface="+mj-ea"/>
                <a:cs typeface="Arial"/>
              </a:rPr>
            </a:br>
            <a:r>
              <a:rPr lang="en-US" sz="3000" b="1" dirty="0">
                <a:ea typeface="+mj-ea"/>
                <a:cs typeface="Arial"/>
              </a:rPr>
              <a:t>Strategic Use of Brownfield Incentives </a:t>
            </a:r>
            <a:br>
              <a:rPr lang="en-US" sz="3000" b="1" dirty="0">
                <a:ea typeface="+mj-ea"/>
                <a:cs typeface="Arial"/>
              </a:rPr>
            </a:br>
            <a:r>
              <a:rPr lang="en-US" sz="3000" b="1" dirty="0">
                <a:ea typeface="+mj-ea"/>
                <a:cs typeface="Arial"/>
              </a:rPr>
              <a:t>In Your County</a:t>
            </a:r>
          </a:p>
        </p:txBody>
      </p:sp>
      <p:sp>
        <p:nvSpPr>
          <p:cNvPr id="4100" name="TextBox 1">
            <a:extLst>
              <a:ext uri="{FF2B5EF4-FFF2-40B4-BE49-F238E27FC236}">
                <a16:creationId xmlns:a16="http://schemas.microsoft.com/office/drawing/2014/main" id="{9DDE3E5A-B483-4FC1-931B-95CF985974DC}"/>
              </a:ext>
            </a:extLst>
          </p:cNvPr>
          <p:cNvSpPr txBox="1">
            <a:spLocks noChangeArrowheads="1"/>
          </p:cNvSpPr>
          <p:nvPr/>
        </p:nvSpPr>
        <p:spPr bwMode="auto">
          <a:xfrm>
            <a:off x="4509856" y="4427111"/>
            <a:ext cx="431981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r>
              <a:rPr lang="en-US" altLang="en-US" sz="2400" dirty="0">
                <a:latin typeface="+mn-lt"/>
              </a:rPr>
              <a:t>Jeff Hawkins, CEO</a:t>
            </a:r>
          </a:p>
          <a:p>
            <a:pPr algn="r"/>
            <a:r>
              <a:rPr lang="en-US" altLang="en-US" sz="2000" dirty="0">
                <a:latin typeface="+mn-lt"/>
              </a:rPr>
              <a:t>October 6, 2022</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87FD35E-C1AD-4857-A5B4-94016DC31ED5}"/>
              </a:ext>
            </a:extLst>
          </p:cNvPr>
          <p:cNvSpPr>
            <a:spLocks noGrp="1"/>
          </p:cNvSpPr>
          <p:nvPr>
            <p:ph type="title"/>
          </p:nvPr>
        </p:nvSpPr>
        <p:spPr/>
        <p:txBody>
          <a:bodyPr>
            <a:normAutofit/>
          </a:bodyPr>
          <a:lstStyle/>
          <a:p>
            <a:pPr>
              <a:lnSpc>
                <a:spcPct val="75000"/>
              </a:lnSpc>
            </a:pPr>
            <a:r>
              <a:rPr lang="en-US" sz="3700" dirty="0"/>
              <a:t>Land Banks and Brownfield Redevelopment Authorities</a:t>
            </a:r>
            <a:r>
              <a:rPr lang="en-US" sz="4900" dirty="0"/>
              <a:t>	</a:t>
            </a:r>
            <a:r>
              <a:rPr lang="en-US" dirty="0"/>
              <a:t>	</a:t>
            </a:r>
          </a:p>
        </p:txBody>
      </p:sp>
      <p:sp>
        <p:nvSpPr>
          <p:cNvPr id="8" name="Content Placeholder 7">
            <a:extLst>
              <a:ext uri="{FF2B5EF4-FFF2-40B4-BE49-F238E27FC236}">
                <a16:creationId xmlns:a16="http://schemas.microsoft.com/office/drawing/2014/main" id="{54DE470E-49AC-41CF-9FD6-F0832503E206}"/>
              </a:ext>
            </a:extLst>
          </p:cNvPr>
          <p:cNvSpPr>
            <a:spLocks noGrp="1"/>
          </p:cNvSpPr>
          <p:nvPr>
            <p:ph idx="1"/>
          </p:nvPr>
        </p:nvSpPr>
        <p:spPr>
          <a:xfrm>
            <a:off x="630936" y="1690690"/>
            <a:ext cx="7759932" cy="3887149"/>
          </a:xfrm>
        </p:spPr>
        <p:txBody>
          <a:bodyPr>
            <a:normAutofit/>
          </a:bodyPr>
          <a:lstStyle/>
          <a:p>
            <a:pPr>
              <a:buFont typeface="Wingdings" panose="05000000000000000000" pitchFamily="2" charset="2"/>
              <a:buChar char="§"/>
            </a:pPr>
            <a:r>
              <a:rPr lang="en-US" dirty="0"/>
              <a:t>Powerful and uniquely flexible local economic development resources.</a:t>
            </a:r>
          </a:p>
          <a:p>
            <a:pPr>
              <a:buFont typeface="Wingdings" panose="05000000000000000000" pitchFamily="2" charset="2"/>
              <a:buChar char="§"/>
            </a:pPr>
            <a:r>
              <a:rPr lang="en-US" dirty="0"/>
              <a:t>Can act as a facilitator to economic development/redevelopment.</a:t>
            </a:r>
          </a:p>
          <a:p>
            <a:pPr>
              <a:buFont typeface="Wingdings" panose="05000000000000000000" pitchFamily="2" charset="2"/>
              <a:buChar char="§"/>
            </a:pPr>
            <a:r>
              <a:rPr lang="en-US" dirty="0"/>
              <a:t>Can act as developer/landowner.</a:t>
            </a:r>
          </a:p>
          <a:p>
            <a:pPr>
              <a:buFont typeface="Wingdings" panose="05000000000000000000" pitchFamily="2" charset="2"/>
              <a:buChar char="§"/>
            </a:pPr>
            <a:r>
              <a:rPr lang="en-US" dirty="0"/>
              <a:t>Allows projects to move forward that become stalled due to site conditions and/or financing gaps.</a:t>
            </a:r>
          </a:p>
          <a:p>
            <a:pPr>
              <a:buFont typeface="Wingdings" panose="05000000000000000000" pitchFamily="2" charset="2"/>
              <a:buChar char="§"/>
            </a:pPr>
            <a:r>
              <a:rPr lang="en-US" dirty="0"/>
              <a:t>Requires patience, innovation, stamina and an open mind.</a:t>
            </a:r>
          </a:p>
          <a:p>
            <a:pPr>
              <a:buFont typeface="Wingdings" panose="05000000000000000000" pitchFamily="2" charset="2"/>
              <a:buChar char="§"/>
            </a:pPr>
            <a:r>
              <a:rPr lang="en-US" dirty="0"/>
              <a:t>Strengthens incentives that can attract investment in communities.</a:t>
            </a:r>
          </a:p>
        </p:txBody>
      </p:sp>
    </p:spTree>
    <p:extLst>
      <p:ext uri="{BB962C8B-B14F-4D97-AF65-F5344CB8AC3E}">
        <p14:creationId xmlns:p14="http://schemas.microsoft.com/office/powerpoint/2010/main" val="31796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9A49827C-191D-4AA9-B6B6-8E6C3A5EE6E7}"/>
              </a:ext>
            </a:extLst>
          </p:cNvPr>
          <p:cNvSpPr/>
          <p:nvPr/>
        </p:nvSpPr>
        <p:spPr>
          <a:xfrm>
            <a:off x="398417" y="188069"/>
            <a:ext cx="1706880" cy="758673"/>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Land Bank or Municipal Owned Properties</a:t>
            </a:r>
          </a:p>
        </p:txBody>
      </p:sp>
      <p:sp>
        <p:nvSpPr>
          <p:cNvPr id="6" name="Oval 5">
            <a:extLst>
              <a:ext uri="{FF2B5EF4-FFF2-40B4-BE49-F238E27FC236}">
                <a16:creationId xmlns:a16="http://schemas.microsoft.com/office/drawing/2014/main" id="{C2A023DA-C952-482A-95FE-89DD5CD8DB60}"/>
              </a:ext>
            </a:extLst>
          </p:cNvPr>
          <p:cNvSpPr/>
          <p:nvPr/>
        </p:nvSpPr>
        <p:spPr>
          <a:xfrm>
            <a:off x="6971212" y="188070"/>
            <a:ext cx="1706880" cy="73152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Private Properties</a:t>
            </a:r>
          </a:p>
        </p:txBody>
      </p:sp>
      <p:sp>
        <p:nvSpPr>
          <p:cNvPr id="7" name="Rectangle 6">
            <a:extLst>
              <a:ext uri="{FF2B5EF4-FFF2-40B4-BE49-F238E27FC236}">
                <a16:creationId xmlns:a16="http://schemas.microsoft.com/office/drawing/2014/main" id="{049617D9-549E-4F86-997B-245599DC3590}"/>
              </a:ext>
            </a:extLst>
          </p:cNvPr>
          <p:cNvSpPr/>
          <p:nvPr/>
        </p:nvSpPr>
        <p:spPr>
          <a:xfrm>
            <a:off x="2995749" y="130838"/>
            <a:ext cx="3187337" cy="73152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Brownfield Redevelopment Authority</a:t>
            </a:r>
          </a:p>
        </p:txBody>
      </p:sp>
      <p:cxnSp>
        <p:nvCxnSpPr>
          <p:cNvPr id="9" name="Straight Arrow Connector 8">
            <a:extLst>
              <a:ext uri="{FF2B5EF4-FFF2-40B4-BE49-F238E27FC236}">
                <a16:creationId xmlns:a16="http://schemas.microsoft.com/office/drawing/2014/main" id="{43A59529-6776-4819-B3B9-30475840B906}"/>
              </a:ext>
            </a:extLst>
          </p:cNvPr>
          <p:cNvCxnSpPr>
            <a:cxnSpLocks/>
          </p:cNvCxnSpPr>
          <p:nvPr/>
        </p:nvCxnSpPr>
        <p:spPr>
          <a:xfrm>
            <a:off x="2177143" y="562539"/>
            <a:ext cx="600891"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766F6C1-AF36-4D23-8281-EB5552C0FD6A}"/>
              </a:ext>
            </a:extLst>
          </p:cNvPr>
          <p:cNvCxnSpPr>
            <a:cxnSpLocks/>
          </p:cNvCxnSpPr>
          <p:nvPr/>
        </p:nvCxnSpPr>
        <p:spPr>
          <a:xfrm flipH="1">
            <a:off x="6270171" y="553830"/>
            <a:ext cx="600890" cy="87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AED36D12-CD12-4F4A-B6C9-C27B9CDDABDD}"/>
              </a:ext>
            </a:extLst>
          </p:cNvPr>
          <p:cNvSpPr/>
          <p:nvPr/>
        </p:nvSpPr>
        <p:spPr>
          <a:xfrm>
            <a:off x="3605348" y="1185788"/>
            <a:ext cx="1933303" cy="488518"/>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Brownfield Eligible</a:t>
            </a:r>
          </a:p>
        </p:txBody>
      </p:sp>
      <p:sp>
        <p:nvSpPr>
          <p:cNvPr id="15" name="Rectangle 14">
            <a:extLst>
              <a:ext uri="{FF2B5EF4-FFF2-40B4-BE49-F238E27FC236}">
                <a16:creationId xmlns:a16="http://schemas.microsoft.com/office/drawing/2014/main" id="{22E8734F-6971-46FB-97FF-319F5D55EDE1}"/>
              </a:ext>
            </a:extLst>
          </p:cNvPr>
          <p:cNvSpPr/>
          <p:nvPr/>
        </p:nvSpPr>
        <p:spPr>
          <a:xfrm>
            <a:off x="490944" y="1980634"/>
            <a:ext cx="8127279" cy="320498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B226F562-25BA-461D-B22F-4704F6229E20}"/>
              </a:ext>
            </a:extLst>
          </p:cNvPr>
          <p:cNvSpPr txBox="1"/>
          <p:nvPr/>
        </p:nvSpPr>
        <p:spPr>
          <a:xfrm>
            <a:off x="525777" y="2099484"/>
            <a:ext cx="8127279" cy="276999"/>
          </a:xfrm>
          <a:prstGeom prst="rect">
            <a:avLst/>
          </a:prstGeom>
          <a:noFill/>
        </p:spPr>
        <p:txBody>
          <a:bodyPr wrap="square" rtlCol="0">
            <a:spAutoFit/>
          </a:bodyPr>
          <a:lstStyle/>
          <a:p>
            <a:pPr algn="ctr"/>
            <a:r>
              <a:rPr lang="en-US" sz="1200" b="1" dirty="0"/>
              <a:t>BROWNFIELD PLAN </a:t>
            </a:r>
            <a:r>
              <a:rPr lang="en-US" sz="1200" dirty="0"/>
              <a:t>(Tax Increment Financing Plan)</a:t>
            </a:r>
          </a:p>
        </p:txBody>
      </p:sp>
      <p:sp>
        <p:nvSpPr>
          <p:cNvPr id="19" name="TextBox 18">
            <a:extLst>
              <a:ext uri="{FF2B5EF4-FFF2-40B4-BE49-F238E27FC236}">
                <a16:creationId xmlns:a16="http://schemas.microsoft.com/office/drawing/2014/main" id="{75B53255-323F-4CB7-8B0C-8EE31D848545}"/>
              </a:ext>
            </a:extLst>
          </p:cNvPr>
          <p:cNvSpPr txBox="1"/>
          <p:nvPr/>
        </p:nvSpPr>
        <p:spPr>
          <a:xfrm>
            <a:off x="624831" y="2799440"/>
            <a:ext cx="1714514" cy="1508105"/>
          </a:xfrm>
          <a:prstGeom prst="rect">
            <a:avLst/>
          </a:prstGeom>
          <a:solidFill>
            <a:schemeClr val="accent2">
              <a:lumMod val="20000"/>
              <a:lumOff val="80000"/>
            </a:schemeClr>
          </a:solidFill>
          <a:ln>
            <a:solidFill>
              <a:schemeClr val="tx1"/>
            </a:solidFill>
          </a:ln>
        </p:spPr>
        <p:txBody>
          <a:bodyPr wrap="square" rtlCol="0">
            <a:spAutoFit/>
          </a:bodyPr>
          <a:lstStyle/>
          <a:p>
            <a:r>
              <a:rPr lang="en-US" sz="1200" b="1" dirty="0"/>
              <a:t>Eligible Properties</a:t>
            </a:r>
          </a:p>
          <a:p>
            <a:pPr marL="171450" indent="-171450">
              <a:buFont typeface="Arial" panose="020B0604020202020204" pitchFamily="34" charset="0"/>
              <a:buChar char="•"/>
            </a:pPr>
            <a:r>
              <a:rPr lang="en-US" sz="1000" dirty="0"/>
              <a:t>Contaminated</a:t>
            </a:r>
          </a:p>
          <a:p>
            <a:pPr marL="171450" indent="-171450">
              <a:buFont typeface="Arial" panose="020B0604020202020204" pitchFamily="34" charset="0"/>
              <a:buChar char="•"/>
            </a:pPr>
            <a:r>
              <a:rPr lang="en-US" sz="1000" dirty="0"/>
              <a:t>Blighted</a:t>
            </a:r>
          </a:p>
          <a:p>
            <a:pPr marL="171450" indent="-171450">
              <a:buFont typeface="Arial" panose="020B0604020202020204" pitchFamily="34" charset="0"/>
              <a:buChar char="•"/>
            </a:pPr>
            <a:r>
              <a:rPr lang="en-US" sz="1000" dirty="0"/>
              <a:t>Functionally Obsolete</a:t>
            </a:r>
          </a:p>
          <a:p>
            <a:pPr marL="171450" indent="-171450">
              <a:buFont typeface="Arial" panose="020B0604020202020204" pitchFamily="34" charset="0"/>
              <a:buChar char="•"/>
            </a:pPr>
            <a:r>
              <a:rPr lang="en-US" sz="1000" dirty="0"/>
              <a:t>Historic Resource</a:t>
            </a:r>
          </a:p>
          <a:p>
            <a:pPr marL="171450" indent="-171450">
              <a:buFont typeface="Arial" panose="020B0604020202020204" pitchFamily="34" charset="0"/>
              <a:buChar char="•"/>
            </a:pPr>
            <a:r>
              <a:rPr lang="en-US" sz="1000" dirty="0"/>
              <a:t>Adjacent/Contiguous</a:t>
            </a:r>
          </a:p>
          <a:p>
            <a:pPr marL="171450" indent="-171450">
              <a:buFont typeface="Arial" panose="020B0604020202020204" pitchFamily="34" charset="0"/>
              <a:buChar char="•"/>
            </a:pPr>
            <a:r>
              <a:rPr lang="en-US" sz="1000" dirty="0"/>
              <a:t>Single site or multi-site</a:t>
            </a:r>
          </a:p>
          <a:p>
            <a:pPr marL="171450" indent="-171450">
              <a:buFont typeface="Arial" panose="020B0604020202020204" pitchFamily="34" charset="0"/>
              <a:buChar char="•"/>
            </a:pPr>
            <a:r>
              <a:rPr lang="en-US" sz="1000" dirty="0"/>
              <a:t>Owned by or under control of Land Bank</a:t>
            </a:r>
          </a:p>
        </p:txBody>
      </p:sp>
      <p:sp>
        <p:nvSpPr>
          <p:cNvPr id="20" name="TextBox 19">
            <a:extLst>
              <a:ext uri="{FF2B5EF4-FFF2-40B4-BE49-F238E27FC236}">
                <a16:creationId xmlns:a16="http://schemas.microsoft.com/office/drawing/2014/main" id="{0CEE5105-3AB7-414E-940D-24E9E9778BC5}"/>
              </a:ext>
            </a:extLst>
          </p:cNvPr>
          <p:cNvSpPr txBox="1"/>
          <p:nvPr/>
        </p:nvSpPr>
        <p:spPr>
          <a:xfrm>
            <a:off x="6511558" y="2792956"/>
            <a:ext cx="1914316" cy="1846659"/>
          </a:xfrm>
          <a:prstGeom prst="rect">
            <a:avLst/>
          </a:prstGeom>
          <a:solidFill>
            <a:schemeClr val="accent2">
              <a:lumMod val="20000"/>
              <a:lumOff val="80000"/>
            </a:schemeClr>
          </a:solidFill>
          <a:ln>
            <a:solidFill>
              <a:schemeClr val="tx1"/>
            </a:solidFill>
          </a:ln>
        </p:spPr>
        <p:txBody>
          <a:bodyPr wrap="square" rtlCol="0">
            <a:spAutoFit/>
          </a:bodyPr>
          <a:lstStyle/>
          <a:p>
            <a:r>
              <a:rPr lang="en-US" sz="1200" b="1" dirty="0"/>
              <a:t>Reimbursement Schedule</a:t>
            </a:r>
          </a:p>
          <a:p>
            <a:pPr marL="171450" indent="-171450">
              <a:buFont typeface="Arial" panose="020B0604020202020204" pitchFamily="34" charset="0"/>
              <a:buChar char="•"/>
            </a:pPr>
            <a:r>
              <a:rPr lang="en-US" sz="1000" dirty="0"/>
              <a:t>BRA</a:t>
            </a:r>
          </a:p>
          <a:p>
            <a:pPr marL="171450" indent="-171450">
              <a:buFont typeface="Arial" panose="020B0604020202020204" pitchFamily="34" charset="0"/>
              <a:buChar char="•"/>
            </a:pPr>
            <a:r>
              <a:rPr lang="en-US" sz="1000" dirty="0"/>
              <a:t>Developer</a:t>
            </a:r>
          </a:p>
          <a:p>
            <a:pPr marL="171450" indent="-171450">
              <a:buFont typeface="Arial" panose="020B0604020202020204" pitchFamily="34" charset="0"/>
              <a:buChar char="•"/>
            </a:pPr>
            <a:r>
              <a:rPr lang="en-US" sz="1000" dirty="0"/>
              <a:t>Land Bank:</a:t>
            </a:r>
          </a:p>
          <a:p>
            <a:pPr marL="228600" lvl="1" indent="114300">
              <a:buFont typeface="Arial" panose="020B0604020202020204" pitchFamily="34" charset="0"/>
              <a:buChar char="•"/>
            </a:pPr>
            <a:r>
              <a:rPr lang="en-US" sz="1000" dirty="0"/>
              <a:t>5/50</a:t>
            </a:r>
          </a:p>
          <a:p>
            <a:pPr marL="228600" lvl="1" indent="114300">
              <a:buFont typeface="Arial" panose="020B0604020202020204" pitchFamily="34" charset="0"/>
              <a:buChar char="•"/>
            </a:pPr>
            <a:r>
              <a:rPr lang="en-US" sz="1000" dirty="0"/>
              <a:t>50% BRA</a:t>
            </a:r>
          </a:p>
          <a:p>
            <a:pPr marL="228600" lvl="1" indent="114300">
              <a:buFont typeface="Arial" panose="020B0604020202020204" pitchFamily="34" charset="0"/>
              <a:buChar char="•"/>
            </a:pPr>
            <a:r>
              <a:rPr lang="en-US" sz="1000" dirty="0"/>
              <a:t>After 5 years 100% to BRA</a:t>
            </a:r>
          </a:p>
          <a:p>
            <a:pPr marL="171450" indent="-171450">
              <a:buFont typeface="Arial" panose="020B0604020202020204" pitchFamily="34" charset="0"/>
              <a:buChar char="•"/>
            </a:pPr>
            <a:r>
              <a:rPr lang="en-US" sz="1000" dirty="0"/>
              <a:t>Up to 30 years</a:t>
            </a:r>
          </a:p>
          <a:p>
            <a:pPr marL="171450" indent="-171450">
              <a:buFont typeface="Arial" panose="020B0604020202020204" pitchFamily="34" charset="0"/>
              <a:buChar char="•"/>
            </a:pPr>
            <a:r>
              <a:rPr lang="en-US" sz="1000" dirty="0"/>
              <a:t>LBRF</a:t>
            </a:r>
          </a:p>
        </p:txBody>
      </p:sp>
      <p:sp>
        <p:nvSpPr>
          <p:cNvPr id="21" name="TextBox 20">
            <a:extLst>
              <a:ext uri="{FF2B5EF4-FFF2-40B4-BE49-F238E27FC236}">
                <a16:creationId xmlns:a16="http://schemas.microsoft.com/office/drawing/2014/main" id="{C7753BA6-DD99-4901-A0F9-3D91DEB54F9A}"/>
              </a:ext>
            </a:extLst>
          </p:cNvPr>
          <p:cNvSpPr txBox="1"/>
          <p:nvPr/>
        </p:nvSpPr>
        <p:spPr>
          <a:xfrm>
            <a:off x="4506955" y="3716285"/>
            <a:ext cx="1816830" cy="923330"/>
          </a:xfrm>
          <a:prstGeom prst="rect">
            <a:avLst/>
          </a:prstGeom>
          <a:solidFill>
            <a:schemeClr val="accent2">
              <a:lumMod val="20000"/>
              <a:lumOff val="80000"/>
            </a:schemeClr>
          </a:solidFill>
          <a:ln>
            <a:solidFill>
              <a:schemeClr val="tx1"/>
            </a:solidFill>
          </a:ln>
        </p:spPr>
        <p:txBody>
          <a:bodyPr wrap="square" rtlCol="0">
            <a:spAutoFit/>
          </a:bodyPr>
          <a:lstStyle/>
          <a:p>
            <a:r>
              <a:rPr lang="en-US" sz="1200" b="1" dirty="0"/>
              <a:t>Incremental Taxes Captured</a:t>
            </a:r>
          </a:p>
          <a:p>
            <a:pPr marL="171450" indent="-171450">
              <a:buFont typeface="Arial" panose="020B0604020202020204" pitchFamily="34" charset="0"/>
              <a:buChar char="•"/>
            </a:pPr>
            <a:r>
              <a:rPr lang="en-US" sz="1000" dirty="0"/>
              <a:t>Local</a:t>
            </a:r>
          </a:p>
          <a:p>
            <a:pPr marL="171450" indent="-171450">
              <a:buFont typeface="Arial" panose="020B0604020202020204" pitchFamily="34" charset="0"/>
              <a:buChar char="•"/>
            </a:pPr>
            <a:r>
              <a:rPr lang="en-US" sz="1000" dirty="0"/>
              <a:t>School (optional)</a:t>
            </a:r>
          </a:p>
          <a:p>
            <a:pPr marL="171450" indent="-171450">
              <a:buFont typeface="Arial" panose="020B0604020202020204" pitchFamily="34" charset="0"/>
              <a:buChar char="•"/>
            </a:pPr>
            <a:r>
              <a:rPr lang="en-US" sz="1000" dirty="0"/>
              <a:t>Work with local assessor</a:t>
            </a:r>
          </a:p>
        </p:txBody>
      </p:sp>
      <p:sp>
        <p:nvSpPr>
          <p:cNvPr id="22" name="TextBox 21">
            <a:extLst>
              <a:ext uri="{FF2B5EF4-FFF2-40B4-BE49-F238E27FC236}">
                <a16:creationId xmlns:a16="http://schemas.microsoft.com/office/drawing/2014/main" id="{5749EBEC-12EC-4869-9939-21ABCA3A97ED}"/>
              </a:ext>
            </a:extLst>
          </p:cNvPr>
          <p:cNvSpPr txBox="1"/>
          <p:nvPr/>
        </p:nvSpPr>
        <p:spPr>
          <a:xfrm>
            <a:off x="2538364" y="2818807"/>
            <a:ext cx="1816830" cy="2277547"/>
          </a:xfrm>
          <a:prstGeom prst="rect">
            <a:avLst/>
          </a:prstGeom>
          <a:solidFill>
            <a:schemeClr val="accent2">
              <a:lumMod val="20000"/>
              <a:lumOff val="80000"/>
            </a:schemeClr>
          </a:solidFill>
          <a:ln>
            <a:solidFill>
              <a:schemeClr val="tx1"/>
            </a:solidFill>
          </a:ln>
        </p:spPr>
        <p:txBody>
          <a:bodyPr wrap="square" rtlCol="0">
            <a:spAutoFit/>
          </a:bodyPr>
          <a:lstStyle/>
          <a:p>
            <a:r>
              <a:rPr lang="en-US" sz="1200" b="1" dirty="0"/>
              <a:t>Eligible Costs</a:t>
            </a:r>
          </a:p>
          <a:p>
            <a:pPr marL="171450" indent="-171450">
              <a:buFont typeface="Arial" panose="020B0604020202020204" pitchFamily="34" charset="0"/>
              <a:buChar char="•"/>
            </a:pPr>
            <a:r>
              <a:rPr lang="en-US" sz="1000" dirty="0"/>
              <a:t>PI/PII ESA’s</a:t>
            </a:r>
          </a:p>
          <a:p>
            <a:pPr marL="171450" indent="-171450">
              <a:buFont typeface="Arial" panose="020B0604020202020204" pitchFamily="34" charset="0"/>
              <a:buChar char="•"/>
            </a:pPr>
            <a:r>
              <a:rPr lang="en-US" sz="1000" dirty="0"/>
              <a:t>BEAs/Due Care</a:t>
            </a:r>
          </a:p>
          <a:p>
            <a:pPr marL="171450" indent="-171450">
              <a:buFont typeface="Arial" panose="020B0604020202020204" pitchFamily="34" charset="0"/>
              <a:buChar char="•"/>
            </a:pPr>
            <a:r>
              <a:rPr lang="en-US" sz="1000" dirty="0"/>
              <a:t>Demolition</a:t>
            </a:r>
          </a:p>
          <a:p>
            <a:pPr marL="171450" indent="-171450">
              <a:buFont typeface="Arial" panose="020B0604020202020204" pitchFamily="34" charset="0"/>
              <a:buChar char="•"/>
            </a:pPr>
            <a:r>
              <a:rPr lang="en-US" sz="1000" dirty="0"/>
              <a:t>Lead/Asbestos/Mold</a:t>
            </a:r>
          </a:p>
          <a:p>
            <a:pPr marL="171450" indent="-171450">
              <a:buFont typeface="Arial" panose="020B0604020202020204" pitchFamily="34" charset="0"/>
              <a:buChar char="•"/>
            </a:pPr>
            <a:endParaRPr lang="en-US" sz="1000" dirty="0"/>
          </a:p>
          <a:p>
            <a:r>
              <a:rPr lang="en-US" sz="1000" b="1" dirty="0"/>
              <a:t>Core Community or LB</a:t>
            </a:r>
          </a:p>
          <a:p>
            <a:pPr marL="171450" indent="-171450">
              <a:buFont typeface="Arial" panose="020B0604020202020204" pitchFamily="34" charset="0"/>
              <a:buChar char="•"/>
            </a:pPr>
            <a:r>
              <a:rPr lang="en-US" sz="1000" dirty="0"/>
              <a:t>Site Preparation</a:t>
            </a:r>
          </a:p>
          <a:p>
            <a:pPr marL="171450" indent="-171450">
              <a:buFont typeface="Arial" panose="020B0604020202020204" pitchFamily="34" charset="0"/>
              <a:buChar char="•"/>
            </a:pPr>
            <a:r>
              <a:rPr lang="en-US" sz="1000" dirty="0"/>
              <a:t>Infrastructure Improvements</a:t>
            </a:r>
          </a:p>
          <a:p>
            <a:pPr marL="171450" indent="-171450">
              <a:buFont typeface="Arial" panose="020B0604020202020204" pitchFamily="34" charset="0"/>
              <a:buChar char="•"/>
            </a:pPr>
            <a:r>
              <a:rPr lang="en-US" sz="1000" dirty="0"/>
              <a:t>Cleaning or Quieting Title</a:t>
            </a:r>
          </a:p>
          <a:p>
            <a:pPr marL="171450" indent="-171450">
              <a:buFont typeface="Arial" panose="020B0604020202020204" pitchFamily="34" charset="0"/>
              <a:buChar char="•"/>
            </a:pPr>
            <a:r>
              <a:rPr lang="en-US" sz="1000" dirty="0"/>
              <a:t>Selling &amp; Conveying</a:t>
            </a:r>
          </a:p>
          <a:p>
            <a:pPr marL="171450" indent="-171450">
              <a:buFont typeface="Arial" panose="020B0604020202020204" pitchFamily="34" charset="0"/>
              <a:buChar char="•"/>
            </a:pPr>
            <a:r>
              <a:rPr lang="en-US" sz="1000" dirty="0"/>
              <a:t>Acquisition</a:t>
            </a:r>
          </a:p>
        </p:txBody>
      </p:sp>
      <p:cxnSp>
        <p:nvCxnSpPr>
          <p:cNvPr id="28" name="Straight Arrow Connector 27">
            <a:extLst>
              <a:ext uri="{FF2B5EF4-FFF2-40B4-BE49-F238E27FC236}">
                <a16:creationId xmlns:a16="http://schemas.microsoft.com/office/drawing/2014/main" id="{DEE8A853-0C2D-42E7-93A8-BA0CCEC9FC9A}"/>
              </a:ext>
            </a:extLst>
          </p:cNvPr>
          <p:cNvCxnSpPr>
            <a:cxnSpLocks/>
          </p:cNvCxnSpPr>
          <p:nvPr/>
        </p:nvCxnSpPr>
        <p:spPr>
          <a:xfrm flipH="1">
            <a:off x="1898798" y="2507219"/>
            <a:ext cx="2697076" cy="24780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029172D-E752-4D4F-835E-C7C47C602EB9}"/>
              </a:ext>
            </a:extLst>
          </p:cNvPr>
          <p:cNvCxnSpPr>
            <a:cxnSpLocks/>
          </p:cNvCxnSpPr>
          <p:nvPr/>
        </p:nvCxnSpPr>
        <p:spPr>
          <a:xfrm flipH="1">
            <a:off x="3446779" y="2507219"/>
            <a:ext cx="1236503" cy="25997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51022F1-C105-4C08-B2E1-AF55C7327F6B}"/>
              </a:ext>
            </a:extLst>
          </p:cNvPr>
          <p:cNvCxnSpPr>
            <a:cxnSpLocks/>
            <a:stCxn id="50" idx="5"/>
          </p:cNvCxnSpPr>
          <p:nvPr/>
        </p:nvCxnSpPr>
        <p:spPr>
          <a:xfrm>
            <a:off x="4641670" y="2566387"/>
            <a:ext cx="714631" cy="111043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2F258C1-A6FA-4FA5-8A2E-D7D4924CED47}"/>
              </a:ext>
            </a:extLst>
          </p:cNvPr>
          <p:cNvCxnSpPr>
            <a:cxnSpLocks/>
          </p:cNvCxnSpPr>
          <p:nvPr/>
        </p:nvCxnSpPr>
        <p:spPr>
          <a:xfrm>
            <a:off x="4649068" y="2510395"/>
            <a:ext cx="2250072" cy="21981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0165B140-8639-47C4-9C01-7DB96BFDB057}"/>
              </a:ext>
            </a:extLst>
          </p:cNvPr>
          <p:cNvSpPr txBox="1"/>
          <p:nvPr/>
        </p:nvSpPr>
        <p:spPr>
          <a:xfrm rot="3392223">
            <a:off x="4505713" y="2980262"/>
            <a:ext cx="1285795" cy="246221"/>
          </a:xfrm>
          <a:prstGeom prst="rect">
            <a:avLst/>
          </a:prstGeom>
          <a:noFill/>
        </p:spPr>
        <p:txBody>
          <a:bodyPr wrap="square" rtlCol="0">
            <a:spAutoFit/>
          </a:bodyPr>
          <a:lstStyle/>
          <a:p>
            <a:r>
              <a:rPr lang="en-US" sz="900" dirty="0"/>
              <a:t>Investment</a:t>
            </a:r>
            <a:r>
              <a:rPr lang="en-US" sz="1000" dirty="0"/>
              <a:t> Made</a:t>
            </a:r>
          </a:p>
        </p:txBody>
      </p:sp>
      <p:sp>
        <p:nvSpPr>
          <p:cNvPr id="47" name="Rectangle 46">
            <a:extLst>
              <a:ext uri="{FF2B5EF4-FFF2-40B4-BE49-F238E27FC236}">
                <a16:creationId xmlns:a16="http://schemas.microsoft.com/office/drawing/2014/main" id="{6AF57BD0-5910-4136-900B-B567D1DC9F3E}"/>
              </a:ext>
            </a:extLst>
          </p:cNvPr>
          <p:cNvSpPr/>
          <p:nvPr/>
        </p:nvSpPr>
        <p:spPr>
          <a:xfrm>
            <a:off x="2187401" y="5347156"/>
            <a:ext cx="4721998" cy="25997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Approved by Local Unit of Government and County</a:t>
            </a:r>
          </a:p>
        </p:txBody>
      </p:sp>
      <p:cxnSp>
        <p:nvCxnSpPr>
          <p:cNvPr id="48" name="Straight Arrow Connector 47">
            <a:extLst>
              <a:ext uri="{FF2B5EF4-FFF2-40B4-BE49-F238E27FC236}">
                <a16:creationId xmlns:a16="http://schemas.microsoft.com/office/drawing/2014/main" id="{14F45282-E9D6-44C9-B21B-2EB9AB0CA6B3}"/>
              </a:ext>
            </a:extLst>
          </p:cNvPr>
          <p:cNvCxnSpPr>
            <a:cxnSpLocks/>
          </p:cNvCxnSpPr>
          <p:nvPr/>
        </p:nvCxnSpPr>
        <p:spPr>
          <a:xfrm flipH="1">
            <a:off x="4528590" y="5186071"/>
            <a:ext cx="1816" cy="1584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F966FEC1-B219-455D-AECF-7DD8D1067D9C}"/>
              </a:ext>
            </a:extLst>
          </p:cNvPr>
          <p:cNvSpPr/>
          <p:nvPr/>
        </p:nvSpPr>
        <p:spPr>
          <a:xfrm>
            <a:off x="4515517" y="2396322"/>
            <a:ext cx="147797" cy="1992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1" name="Straight Arrow Connector 50">
            <a:extLst>
              <a:ext uri="{FF2B5EF4-FFF2-40B4-BE49-F238E27FC236}">
                <a16:creationId xmlns:a16="http://schemas.microsoft.com/office/drawing/2014/main" id="{21BFAA13-C9E8-439D-92ED-3C516F78DA70}"/>
              </a:ext>
            </a:extLst>
          </p:cNvPr>
          <p:cNvCxnSpPr>
            <a:cxnSpLocks/>
          </p:cNvCxnSpPr>
          <p:nvPr/>
        </p:nvCxnSpPr>
        <p:spPr>
          <a:xfrm>
            <a:off x="4571291" y="899423"/>
            <a:ext cx="0" cy="23154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4C5D3E2-F4B5-4A41-80DE-5FBC2FEE4138}"/>
              </a:ext>
            </a:extLst>
          </p:cNvPr>
          <p:cNvCxnSpPr>
            <a:cxnSpLocks/>
          </p:cNvCxnSpPr>
          <p:nvPr/>
        </p:nvCxnSpPr>
        <p:spPr>
          <a:xfrm>
            <a:off x="4569476" y="1674306"/>
            <a:ext cx="0" cy="25926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713611A7-374B-4D69-A614-8AD30566F73D}"/>
              </a:ext>
            </a:extLst>
          </p:cNvPr>
          <p:cNvSpPr/>
          <p:nvPr/>
        </p:nvSpPr>
        <p:spPr>
          <a:xfrm>
            <a:off x="2193767" y="5886148"/>
            <a:ext cx="4721998" cy="569837"/>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For school tax capture potential need for Act 381 Work Plan</a:t>
            </a:r>
          </a:p>
          <a:p>
            <a:pPr algn="ctr"/>
            <a:r>
              <a:rPr lang="en-US" sz="1200" dirty="0">
                <a:solidFill>
                  <a:schemeClr val="tx1"/>
                </a:solidFill>
              </a:rPr>
              <a:t>Approved by EGLE and/or MEDC/MSF</a:t>
            </a:r>
          </a:p>
        </p:txBody>
      </p:sp>
      <p:cxnSp>
        <p:nvCxnSpPr>
          <p:cNvPr id="34" name="Straight Arrow Connector 33">
            <a:extLst>
              <a:ext uri="{FF2B5EF4-FFF2-40B4-BE49-F238E27FC236}">
                <a16:creationId xmlns:a16="http://schemas.microsoft.com/office/drawing/2014/main" id="{89F07987-CE27-4552-A94B-4CDA399EB7D3}"/>
              </a:ext>
            </a:extLst>
          </p:cNvPr>
          <p:cNvCxnSpPr>
            <a:cxnSpLocks/>
          </p:cNvCxnSpPr>
          <p:nvPr/>
        </p:nvCxnSpPr>
        <p:spPr>
          <a:xfrm>
            <a:off x="4524040" y="5597602"/>
            <a:ext cx="6366" cy="25997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611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A8A53BBC-9008-4D50-8B94-5778A118E2C2}"/>
              </a:ext>
            </a:extLst>
          </p:cNvPr>
          <p:cNvSpPr>
            <a:spLocks noGrp="1" noChangeArrowheads="1"/>
          </p:cNvSpPr>
          <p:nvPr>
            <p:ph type="title"/>
          </p:nvPr>
        </p:nvSpPr>
        <p:spPr>
          <a:xfrm>
            <a:off x="630936" y="365760"/>
            <a:ext cx="8046720" cy="1005840"/>
          </a:xfrm>
        </p:spPr>
        <p:txBody>
          <a:bodyPr lIns="85725" tIns="42863" rIns="85725" bIns="42863" anchor="ctr" anchorCtr="0">
            <a:normAutofit/>
          </a:bodyPr>
          <a:lstStyle/>
          <a:p>
            <a:r>
              <a:rPr lang="en-US" altLang="en-US" dirty="0">
                <a:ea typeface="ＭＳ Ｐゴシック" panose="020B0600070205080204" pitchFamily="34" charset="-128"/>
                <a:cs typeface="Arial" panose="020B0604020202020204" pitchFamily="34" charset="0"/>
              </a:rPr>
              <a:t>What are “Eligible Activities”?</a:t>
            </a:r>
            <a:br>
              <a:rPr lang="en-US" altLang="en-US" sz="4000" dirty="0">
                <a:ea typeface="ＭＳ Ｐゴシック" panose="020B0600070205080204" pitchFamily="34" charset="-128"/>
                <a:cs typeface="Arial" panose="020B0604020202020204" pitchFamily="34" charset="0"/>
              </a:rPr>
            </a:br>
            <a:r>
              <a:rPr lang="en-US" altLang="en-US" sz="2700" i="1" dirty="0">
                <a:ea typeface="ＭＳ Ｐゴシック" panose="020B0600070205080204" pitchFamily="34" charset="-128"/>
                <a:cs typeface="Arial" panose="020B0604020202020204" pitchFamily="34" charset="0"/>
              </a:rPr>
              <a:t>(Redevelopment Expenses) </a:t>
            </a:r>
          </a:p>
        </p:txBody>
      </p:sp>
      <p:sp>
        <p:nvSpPr>
          <p:cNvPr id="27651" name="Content Placeholder 2">
            <a:extLst>
              <a:ext uri="{FF2B5EF4-FFF2-40B4-BE49-F238E27FC236}">
                <a16:creationId xmlns:a16="http://schemas.microsoft.com/office/drawing/2014/main" id="{7E692358-2B79-47AC-A872-E512BED66CDF}"/>
              </a:ext>
            </a:extLst>
          </p:cNvPr>
          <p:cNvSpPr>
            <a:spLocks noGrp="1" noChangeArrowheads="1"/>
          </p:cNvSpPr>
          <p:nvPr>
            <p:ph idx="1"/>
          </p:nvPr>
        </p:nvSpPr>
        <p:spPr>
          <a:xfrm>
            <a:off x="630936" y="1381589"/>
            <a:ext cx="8263261" cy="4535602"/>
          </a:xfrm>
        </p:spPr>
        <p:txBody>
          <a:bodyPr lIns="85725" tIns="42863" rIns="85725" bIns="42863">
            <a:normAutofit lnSpcReduction="10000"/>
          </a:bodyPr>
          <a:lstStyle/>
          <a:p>
            <a:pPr marL="0" indent="-173736">
              <a:lnSpc>
                <a:spcPct val="100000"/>
              </a:lnSpc>
              <a:spcBef>
                <a:spcPts val="375"/>
              </a:spcBef>
              <a:buSzPct val="80000"/>
              <a:buNone/>
            </a:pPr>
            <a:r>
              <a:rPr lang="en-US" altLang="en-US" sz="2200" dirty="0"/>
              <a:t>Brownfield Plan</a:t>
            </a:r>
          </a:p>
          <a:p>
            <a:pPr marL="0" lvl="1" indent="-173736">
              <a:lnSpc>
                <a:spcPct val="100000"/>
              </a:lnSpc>
              <a:buSzPct val="100000"/>
              <a:buFont typeface="Wingdings" panose="05000000000000000000" pitchFamily="2" charset="2"/>
              <a:buChar char="§"/>
            </a:pPr>
            <a:r>
              <a:rPr lang="en-US" altLang="en-US" sz="1800" dirty="0"/>
              <a:t>EGLE Department Specific Activities (Environmental):</a:t>
            </a:r>
          </a:p>
          <a:p>
            <a:pPr marL="512055" lvl="1" indent="-342900">
              <a:lnSpc>
                <a:spcPct val="100000"/>
              </a:lnSpc>
              <a:buSzPct val="110000"/>
            </a:pPr>
            <a:r>
              <a:rPr lang="en-US" altLang="en-US" sz="1600" dirty="0"/>
              <a:t>Phase I and II ESAs, BEAs, Due Care activities, response activities, removal and closure of USTs, disposal of solid waste, dust control, specialized foundations, removal and disposal of lake or river sediments, industrial cleaning, certain sheeting or shoring, lead, mold or asbestos abatement</a:t>
            </a:r>
          </a:p>
          <a:p>
            <a:pPr marL="512055" lvl="1" indent="-342900">
              <a:lnSpc>
                <a:spcPct val="100000"/>
              </a:lnSpc>
              <a:buSzPct val="110000"/>
            </a:pPr>
            <a:r>
              <a:rPr lang="en-US" altLang="en-US" sz="1600" dirty="0"/>
              <a:t>Demolition that is required to address environmental site issues</a:t>
            </a:r>
          </a:p>
          <a:p>
            <a:pPr marL="512055" lvl="1" indent="-342900">
              <a:lnSpc>
                <a:spcPct val="100000"/>
              </a:lnSpc>
              <a:buSzPct val="110000"/>
            </a:pPr>
            <a:r>
              <a:rPr lang="en-US" altLang="en-US" sz="1600" dirty="0"/>
              <a:t>Infrastructure improvements and site preparation for *landfill facilities that meet certain criteria</a:t>
            </a:r>
          </a:p>
          <a:p>
            <a:pPr marL="0" lvl="1" indent="-173736">
              <a:lnSpc>
                <a:spcPct val="100000"/>
              </a:lnSpc>
              <a:buSzPct val="100000"/>
              <a:buFont typeface="Wingdings" panose="05000000000000000000" pitchFamily="2" charset="2"/>
              <a:buChar char="§"/>
            </a:pPr>
            <a:r>
              <a:rPr lang="en-US" altLang="en-US" dirty="0"/>
              <a:t>MSF Non-Environmental Activities</a:t>
            </a:r>
          </a:p>
          <a:p>
            <a:pPr marL="454905" lvl="2" indent="-285750">
              <a:lnSpc>
                <a:spcPct val="100000"/>
              </a:lnSpc>
              <a:buSzPct val="110000"/>
            </a:pPr>
            <a:r>
              <a:rPr lang="en-US" altLang="en-US" sz="1600" dirty="0"/>
              <a:t>Demolition, lead and asbestos abatement</a:t>
            </a:r>
          </a:p>
          <a:p>
            <a:pPr marL="454905" lvl="2" indent="-285750">
              <a:lnSpc>
                <a:spcPct val="100000"/>
              </a:lnSpc>
              <a:buSzPct val="110000"/>
            </a:pPr>
            <a:r>
              <a:rPr lang="en-US" altLang="en-US" sz="1600" dirty="0"/>
              <a:t>Site preparation (**Core Communities, Land Bank)</a:t>
            </a:r>
          </a:p>
          <a:p>
            <a:pPr marL="454905" lvl="2" indent="-285750">
              <a:lnSpc>
                <a:spcPct val="100000"/>
              </a:lnSpc>
              <a:buSzPct val="110000"/>
            </a:pPr>
            <a:r>
              <a:rPr lang="en-US" altLang="en-US" sz="1600" dirty="0"/>
              <a:t>Public infrastructure (**Core Communities, Land Bank)</a:t>
            </a:r>
          </a:p>
          <a:p>
            <a:pPr marL="0" lvl="1" indent="-173736">
              <a:lnSpc>
                <a:spcPct val="100000"/>
              </a:lnSpc>
              <a:buSzPct val="80000"/>
              <a:buFont typeface="Wingdings" panose="05000000000000000000" pitchFamily="2" charset="2"/>
              <a:buChar char="§"/>
            </a:pPr>
            <a:r>
              <a:rPr lang="en-US" altLang="en-US" dirty="0"/>
              <a:t>Preparation of Brownfield Plans and Work Plans</a:t>
            </a:r>
          </a:p>
          <a:p>
            <a:pPr marL="0" lvl="1" indent="-173736">
              <a:lnSpc>
                <a:spcPct val="100000"/>
              </a:lnSpc>
              <a:buSzPct val="80000"/>
              <a:buFont typeface="Wingdings" panose="05000000000000000000" pitchFamily="2" charset="2"/>
              <a:buChar char="§"/>
            </a:pPr>
            <a:r>
              <a:rPr lang="en-US" altLang="en-US" dirty="0"/>
              <a:t>Brownfield Plan and Work Plan implementation</a:t>
            </a:r>
          </a:p>
          <a:p>
            <a:pPr marL="0" lvl="1" indent="-173736">
              <a:lnSpc>
                <a:spcPct val="100000"/>
              </a:lnSpc>
              <a:buSzPct val="80000"/>
              <a:buFont typeface="Wingdings" panose="05000000000000000000" pitchFamily="2" charset="2"/>
              <a:buChar char="§"/>
            </a:pPr>
            <a:r>
              <a:rPr lang="en-US" altLang="en-US" dirty="0"/>
              <a:t>Administrative costs of the BRA</a:t>
            </a:r>
          </a:p>
        </p:txBody>
      </p:sp>
      <p:sp>
        <p:nvSpPr>
          <p:cNvPr id="5" name="TextBox 4">
            <a:extLst>
              <a:ext uri="{FF2B5EF4-FFF2-40B4-BE49-F238E27FC236}">
                <a16:creationId xmlns:a16="http://schemas.microsoft.com/office/drawing/2014/main" id="{EEDA109E-74CE-482A-A414-3CD375ACF848}"/>
              </a:ext>
            </a:extLst>
          </p:cNvPr>
          <p:cNvSpPr txBox="1"/>
          <p:nvPr/>
        </p:nvSpPr>
        <p:spPr>
          <a:xfrm>
            <a:off x="790575" y="5903630"/>
            <a:ext cx="7534275" cy="523220"/>
          </a:xfrm>
          <a:prstGeom prst="rect">
            <a:avLst/>
          </a:prstGeom>
          <a:noFill/>
        </p:spPr>
        <p:txBody>
          <a:bodyPr wrap="square">
            <a:spAutoFit/>
          </a:bodyPr>
          <a:lstStyle/>
          <a:p>
            <a:pPr marL="685782" lvl="2" indent="0">
              <a:buNone/>
            </a:pPr>
            <a:r>
              <a:rPr lang="en-US" sz="1400" b="0" i="1" dirty="0">
                <a:solidFill>
                  <a:srgbClr val="202124"/>
                </a:solidFill>
                <a:effectLst/>
              </a:rPr>
              <a:t>*15 or more contiguous acres, location not economically distressed</a:t>
            </a:r>
          </a:p>
          <a:p>
            <a:pPr marL="685782" lvl="2" indent="0">
              <a:buNone/>
            </a:pPr>
            <a:r>
              <a:rPr lang="en-US" sz="1400" b="0" i="1" dirty="0">
                <a:solidFill>
                  <a:srgbClr val="202124"/>
                </a:solidFill>
                <a:effectLst/>
              </a:rPr>
              <a:t>**The </a:t>
            </a:r>
            <a:r>
              <a:rPr lang="en-US" sz="1400" b="0" i="1" dirty="0">
                <a:solidFill>
                  <a:srgbClr val="202124"/>
                </a:solidFill>
                <a:effectLst/>
                <a:hlinkClick r:id="rId3"/>
              </a:rPr>
              <a:t>CORE Communities list </a:t>
            </a:r>
            <a:r>
              <a:rPr lang="en-US" sz="1400" b="0" i="1" dirty="0">
                <a:solidFill>
                  <a:srgbClr val="202124"/>
                </a:solidFill>
                <a:effectLst/>
              </a:rPr>
              <a:t>currently </a:t>
            </a:r>
            <a:r>
              <a:rPr lang="en-US" sz="1400" i="1" dirty="0">
                <a:solidFill>
                  <a:srgbClr val="202124"/>
                </a:solidFill>
                <a:effectLst/>
              </a:rPr>
              <a:t>has 148 qualifying communities</a:t>
            </a:r>
            <a:endParaRPr lang="en-US" altLang="en-US" sz="1400" i="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CCA42-4B64-4298-A8D4-0D59D03922EE}"/>
              </a:ext>
            </a:extLst>
          </p:cNvPr>
          <p:cNvSpPr>
            <a:spLocks noGrp="1"/>
          </p:cNvSpPr>
          <p:nvPr>
            <p:ph type="title"/>
          </p:nvPr>
        </p:nvSpPr>
        <p:spPr/>
        <p:txBody>
          <a:bodyPr/>
          <a:lstStyle/>
          <a:p>
            <a:r>
              <a:rPr lang="en-US" dirty="0"/>
              <a:t>Brownfield Plans and Land Banks</a:t>
            </a:r>
          </a:p>
        </p:txBody>
      </p:sp>
      <p:sp>
        <p:nvSpPr>
          <p:cNvPr id="5" name="Content Placeholder 4">
            <a:extLst>
              <a:ext uri="{FF2B5EF4-FFF2-40B4-BE49-F238E27FC236}">
                <a16:creationId xmlns:a16="http://schemas.microsoft.com/office/drawing/2014/main" id="{30BADF2D-94C8-4F32-4CEF-6A5AF353FCB4}"/>
              </a:ext>
            </a:extLst>
          </p:cNvPr>
          <p:cNvSpPr>
            <a:spLocks noGrp="1"/>
          </p:cNvSpPr>
          <p:nvPr>
            <p:ph idx="1"/>
          </p:nvPr>
        </p:nvSpPr>
        <p:spPr>
          <a:xfrm>
            <a:off x="628649" y="1513755"/>
            <a:ext cx="8048625" cy="4663208"/>
          </a:xfrm>
        </p:spPr>
        <p:txBody>
          <a:bodyPr>
            <a:normAutofit/>
          </a:bodyPr>
          <a:lstStyle/>
          <a:p>
            <a:pPr marL="0" indent="0">
              <a:buNone/>
            </a:pPr>
            <a:r>
              <a:rPr lang="en-US" dirty="0"/>
              <a:t>Land Bank expands eligible activities (Non-core communities)</a:t>
            </a:r>
          </a:p>
          <a:p>
            <a:pPr lvl="1">
              <a:buFont typeface="Wingdings" panose="05000000000000000000" pitchFamily="2" charset="2"/>
              <a:buChar char="§"/>
            </a:pPr>
            <a:r>
              <a:rPr lang="en-US" dirty="0"/>
              <a:t>Site Preparation</a:t>
            </a:r>
          </a:p>
          <a:p>
            <a:pPr lvl="1">
              <a:buFont typeface="Wingdings" panose="05000000000000000000" pitchFamily="2" charset="2"/>
              <a:buChar char="§"/>
            </a:pPr>
            <a:r>
              <a:rPr lang="en-US" dirty="0"/>
              <a:t>Infrastructure Improvements</a:t>
            </a:r>
          </a:p>
          <a:p>
            <a:pPr lvl="1">
              <a:buFont typeface="Wingdings" panose="05000000000000000000" pitchFamily="2" charset="2"/>
              <a:buChar char="§"/>
            </a:pPr>
            <a:r>
              <a:rPr lang="en-US" dirty="0"/>
              <a:t>Quieting title</a:t>
            </a:r>
          </a:p>
          <a:p>
            <a:pPr lvl="1">
              <a:buFont typeface="Wingdings" panose="05000000000000000000" pitchFamily="2" charset="2"/>
              <a:buChar char="§"/>
            </a:pPr>
            <a:r>
              <a:rPr lang="en-US" dirty="0"/>
              <a:t>Selling and Conveying</a:t>
            </a:r>
          </a:p>
          <a:p>
            <a:pPr lvl="2">
              <a:buClr>
                <a:schemeClr val="tx1"/>
              </a:buClr>
            </a:pPr>
            <a:r>
              <a:rPr lang="en-US" dirty="0"/>
              <a:t>Marketing the property</a:t>
            </a:r>
          </a:p>
          <a:p>
            <a:pPr lvl="2">
              <a:buClr>
                <a:schemeClr val="tx1"/>
              </a:buClr>
            </a:pPr>
            <a:r>
              <a:rPr lang="en-US" dirty="0"/>
              <a:t>Closing costs</a:t>
            </a:r>
          </a:p>
          <a:p>
            <a:pPr lvl="2">
              <a:buClr>
                <a:schemeClr val="tx1"/>
              </a:buClr>
            </a:pPr>
            <a:r>
              <a:rPr lang="en-US" dirty="0"/>
              <a:t>Seller’s concession = difference between cost of construction and home appraisal or qualified purchaser’s mortgage or rent.</a:t>
            </a:r>
          </a:p>
          <a:p>
            <a:pPr lvl="2">
              <a:buClr>
                <a:schemeClr val="tx1"/>
              </a:buClr>
            </a:pPr>
            <a:r>
              <a:rPr lang="en-US" dirty="0"/>
              <a:t>Legal costs associated with title work, secondary agreements, lending agreements, or other legal agreements associated with home affordability</a:t>
            </a:r>
          </a:p>
          <a:p>
            <a:pPr lvl="1">
              <a:buFont typeface="Wingdings" panose="05000000000000000000" pitchFamily="2" charset="2"/>
              <a:buChar char="§"/>
            </a:pPr>
            <a:r>
              <a:rPr lang="en-US" dirty="0"/>
              <a:t> Multi-site plans – tax increment shared across sites in plan</a:t>
            </a:r>
          </a:p>
          <a:p>
            <a:pPr lvl="2">
              <a:buClr>
                <a:schemeClr val="tx1"/>
              </a:buClr>
            </a:pPr>
            <a:r>
              <a:rPr lang="en-US" dirty="0"/>
              <a:t>Higher value properties (market rate) can be leveraged to support affordable/attainable housing</a:t>
            </a:r>
          </a:p>
          <a:p>
            <a:pPr lvl="1">
              <a:buFont typeface="Wingdings" panose="05000000000000000000" pitchFamily="2" charset="2"/>
              <a:buChar char="§"/>
            </a:pPr>
            <a:r>
              <a:rPr lang="en-US" dirty="0"/>
              <a:t>Covering these costs allow rents/sale prices to be lower</a:t>
            </a:r>
          </a:p>
          <a:p>
            <a:endParaRPr lang="en-US" dirty="0"/>
          </a:p>
        </p:txBody>
      </p:sp>
    </p:spTree>
    <p:extLst>
      <p:ext uri="{BB962C8B-B14F-4D97-AF65-F5344CB8AC3E}">
        <p14:creationId xmlns:p14="http://schemas.microsoft.com/office/powerpoint/2010/main" val="234976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outdoor, house&#10;&#10;Description automatically generated">
            <a:extLst>
              <a:ext uri="{FF2B5EF4-FFF2-40B4-BE49-F238E27FC236}">
                <a16:creationId xmlns:a16="http://schemas.microsoft.com/office/drawing/2014/main" id="{872FF9A0-ACAF-4069-8E2A-998EC914AEE7}"/>
              </a:ext>
            </a:extLst>
          </p:cNvPr>
          <p:cNvPicPr>
            <a:picLocks noChangeAspect="1"/>
          </p:cNvPicPr>
          <p:nvPr/>
        </p:nvPicPr>
        <p:blipFill rotWithShape="1">
          <a:blip r:embed="rId2" cstate="screen">
            <a:alphaModFix amt="50000"/>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10800000">
            <a:off x="0" y="80963"/>
            <a:ext cx="9144000" cy="6858000"/>
          </a:xfrm>
          <a:prstGeom prst="rect">
            <a:avLst/>
          </a:prstGeom>
        </p:spPr>
      </p:pic>
      <p:sp>
        <p:nvSpPr>
          <p:cNvPr id="2" name="Title 1">
            <a:extLst>
              <a:ext uri="{FF2B5EF4-FFF2-40B4-BE49-F238E27FC236}">
                <a16:creationId xmlns:a16="http://schemas.microsoft.com/office/drawing/2014/main" id="{08B17897-CAAA-4CEA-8AED-A6BE1A61A38F}"/>
              </a:ext>
            </a:extLst>
          </p:cNvPr>
          <p:cNvSpPr>
            <a:spLocks noGrp="1"/>
          </p:cNvSpPr>
          <p:nvPr>
            <p:ph type="ctrTitle"/>
          </p:nvPr>
        </p:nvSpPr>
        <p:spPr>
          <a:xfrm>
            <a:off x="1" y="1627188"/>
            <a:ext cx="9143999" cy="2387600"/>
          </a:xfrm>
        </p:spPr>
        <p:txBody>
          <a:bodyPr>
            <a:normAutofit/>
          </a:bodyPr>
          <a:lstStyle/>
          <a:p>
            <a:r>
              <a:rPr lang="en-US" dirty="0"/>
              <a:t>Other Brownfield Redevelopment Funding Tools </a:t>
            </a:r>
          </a:p>
        </p:txBody>
      </p:sp>
    </p:spTree>
    <p:extLst>
      <p:ext uri="{BB962C8B-B14F-4D97-AF65-F5344CB8AC3E}">
        <p14:creationId xmlns:p14="http://schemas.microsoft.com/office/powerpoint/2010/main" val="14271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AB9B5-5E96-4DA8-84D7-06F7FC9D1F57}"/>
              </a:ext>
            </a:extLst>
          </p:cNvPr>
          <p:cNvSpPr>
            <a:spLocks noGrp="1"/>
          </p:cNvSpPr>
          <p:nvPr>
            <p:ph type="title"/>
          </p:nvPr>
        </p:nvSpPr>
        <p:spPr>
          <a:xfrm>
            <a:off x="628650" y="365128"/>
            <a:ext cx="7886700" cy="1325563"/>
          </a:xfrm>
        </p:spPr>
        <p:txBody>
          <a:bodyPr anchor="ctr">
            <a:normAutofit/>
          </a:bodyPr>
          <a:lstStyle/>
          <a:p>
            <a:r>
              <a:rPr lang="en-US" dirty="0"/>
              <a:t>Federal Funding Tools - </a:t>
            </a:r>
            <a:r>
              <a:rPr lang="en-US" i="1" dirty="0"/>
              <a:t>Infrastructure Law</a:t>
            </a:r>
          </a:p>
        </p:txBody>
      </p:sp>
      <p:sp>
        <p:nvSpPr>
          <p:cNvPr id="3" name="Content Placeholder 2">
            <a:extLst>
              <a:ext uri="{FF2B5EF4-FFF2-40B4-BE49-F238E27FC236}">
                <a16:creationId xmlns:a16="http://schemas.microsoft.com/office/drawing/2014/main" id="{0F4F87F6-8315-4F6B-8F7A-8D31F3AE3AA8}"/>
              </a:ext>
            </a:extLst>
          </p:cNvPr>
          <p:cNvSpPr>
            <a:spLocks noGrp="1"/>
          </p:cNvSpPr>
          <p:nvPr>
            <p:ph sz="half" idx="1"/>
          </p:nvPr>
        </p:nvSpPr>
        <p:spPr>
          <a:xfrm>
            <a:off x="628649" y="1667670"/>
            <a:ext cx="4124325" cy="4667247"/>
          </a:xfrm>
        </p:spPr>
        <p:txBody>
          <a:bodyPr>
            <a:normAutofit/>
          </a:bodyPr>
          <a:lstStyle/>
          <a:p>
            <a:pPr>
              <a:buFont typeface="Wingdings" panose="05000000000000000000" pitchFamily="2" charset="2"/>
              <a:buChar char="§"/>
            </a:pPr>
            <a:r>
              <a:rPr lang="en-US" sz="1700" dirty="0"/>
              <a:t>Bipartisan Infrastructure Law – Includes a historic investment in brownfields </a:t>
            </a:r>
          </a:p>
          <a:p>
            <a:pPr lvl="1"/>
            <a:r>
              <a:rPr lang="en-US" sz="1500" dirty="0"/>
              <a:t>$1.5 billion investment in the EPA’s Brownfields Program over five years (Approximately $300 million/yr.)</a:t>
            </a:r>
          </a:p>
          <a:p>
            <a:pPr lvl="1"/>
            <a:r>
              <a:rPr lang="en-US" sz="1500" b="0" i="0" u="none" strike="noStrike" baseline="0" dirty="0"/>
              <a:t>Brownfield Assessment Grants </a:t>
            </a:r>
            <a:br>
              <a:rPr lang="en-US" sz="1500" b="0" i="0" u="none" strike="noStrike" baseline="0" dirty="0"/>
            </a:br>
            <a:r>
              <a:rPr lang="en-US" sz="1500" b="0" i="0" u="none" strike="noStrike" baseline="0" dirty="0"/>
              <a:t>($600 million) over 5 years</a:t>
            </a:r>
          </a:p>
          <a:p>
            <a:pPr lvl="1"/>
            <a:r>
              <a:rPr lang="en-US" sz="1500" dirty="0"/>
              <a:t>Cleanup Grants ($160 million)</a:t>
            </a:r>
          </a:p>
          <a:p>
            <a:pPr lvl="1"/>
            <a:r>
              <a:rPr lang="en-US" sz="1500" b="0" i="0" u="none" strike="noStrike" baseline="0" dirty="0"/>
              <a:t>Multipurpose Grants ($150 million)</a:t>
            </a:r>
          </a:p>
          <a:p>
            <a:pPr lvl="1"/>
            <a:r>
              <a:rPr lang="en-US" sz="1500" dirty="0"/>
              <a:t>Revolving Loan Fund Grants </a:t>
            </a:r>
          </a:p>
          <a:p>
            <a:pPr marL="342891" lvl="1" indent="0">
              <a:buNone/>
            </a:pPr>
            <a:r>
              <a:rPr lang="en-US" sz="1500" dirty="0"/>
              <a:t>	($150 million)</a:t>
            </a:r>
          </a:p>
          <a:p>
            <a:pPr>
              <a:buFont typeface="Wingdings" panose="05000000000000000000" pitchFamily="2" charset="2"/>
              <a:buChar char="§"/>
            </a:pPr>
            <a:r>
              <a:rPr lang="en-US" sz="1700" b="0" i="0" u="none" strike="noStrike" baseline="0" dirty="0"/>
              <a:t>Targeted Brownfield Assessments</a:t>
            </a:r>
          </a:p>
          <a:p>
            <a:pPr>
              <a:buFont typeface="Wingdings" panose="05000000000000000000" pitchFamily="2" charset="2"/>
              <a:buChar char="§"/>
            </a:pPr>
            <a:r>
              <a:rPr lang="en-US" sz="1700" dirty="0"/>
              <a:t>TAB – Technical Assistance to Brownfield Communities</a:t>
            </a:r>
          </a:p>
          <a:p>
            <a:pPr>
              <a:buFont typeface="Wingdings" panose="05000000000000000000" pitchFamily="2" charset="2"/>
              <a:buChar char="§"/>
            </a:pPr>
            <a:r>
              <a:rPr lang="en-US" sz="1700" b="0" i="0" u="none" strike="noStrike" baseline="0" dirty="0"/>
              <a:t>Applications due November 22, 2022</a:t>
            </a:r>
          </a:p>
          <a:p>
            <a:pPr marL="342891" lvl="1" indent="0">
              <a:buNone/>
            </a:pPr>
            <a:endParaRPr lang="en-US" sz="1500" b="0" i="0" u="none" strike="noStrike" baseline="0" dirty="0"/>
          </a:p>
          <a:p>
            <a:pPr lvl="1"/>
            <a:endParaRPr lang="en-US" sz="1500" dirty="0"/>
          </a:p>
        </p:txBody>
      </p:sp>
      <p:pic>
        <p:nvPicPr>
          <p:cNvPr id="5" name="Picture 4" descr="Graphical user interface, text&#10;&#10;Description automatically generated">
            <a:extLst>
              <a:ext uri="{FF2B5EF4-FFF2-40B4-BE49-F238E27FC236}">
                <a16:creationId xmlns:a16="http://schemas.microsoft.com/office/drawing/2014/main" id="{CEA9582A-7093-4219-A506-B93358CA27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34396" y="1667670"/>
            <a:ext cx="3361407" cy="4351338"/>
          </a:xfrm>
          <a:prstGeom prst="rect">
            <a:avLst/>
          </a:prstGeom>
          <a:no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9167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now, outdoor, sky, day&#10;&#10;Description automatically generated">
            <a:extLst>
              <a:ext uri="{FF2B5EF4-FFF2-40B4-BE49-F238E27FC236}">
                <a16:creationId xmlns:a16="http://schemas.microsoft.com/office/drawing/2014/main" id="{1FEEB2F4-879F-4A48-8B91-7932C925328E}"/>
              </a:ext>
            </a:extLst>
          </p:cNvPr>
          <p:cNvPicPr>
            <a:picLocks noChangeAspect="1"/>
          </p:cNvPicPr>
          <p:nvPr/>
        </p:nvPicPr>
        <p:blipFill rotWithShape="1">
          <a:blip r:embed="rId3" cstate="screen">
            <a:alphaModFix amt="5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r="10811"/>
          <a:stretch/>
        </p:blipFill>
        <p:spPr>
          <a:xfrm>
            <a:off x="0" y="0"/>
            <a:ext cx="9220200" cy="7753350"/>
          </a:xfrm>
          <a:prstGeom prst="rect">
            <a:avLst/>
          </a:prstGeom>
        </p:spPr>
      </p:pic>
      <p:sp>
        <p:nvSpPr>
          <p:cNvPr id="2" name="Title 1">
            <a:extLst>
              <a:ext uri="{FF2B5EF4-FFF2-40B4-BE49-F238E27FC236}">
                <a16:creationId xmlns:a16="http://schemas.microsoft.com/office/drawing/2014/main" id="{08B17897-CAAA-4CEA-8AED-A6BE1A61A38F}"/>
              </a:ext>
            </a:extLst>
          </p:cNvPr>
          <p:cNvSpPr>
            <a:spLocks noGrp="1"/>
          </p:cNvSpPr>
          <p:nvPr>
            <p:ph type="ctrTitle"/>
          </p:nvPr>
        </p:nvSpPr>
        <p:spPr/>
        <p:txBody>
          <a:bodyPr>
            <a:normAutofit/>
          </a:bodyPr>
          <a:lstStyle/>
          <a:p>
            <a:r>
              <a:rPr lang="en-US" sz="6000" dirty="0"/>
              <a:t>Brownfield Project Examples</a:t>
            </a:r>
          </a:p>
        </p:txBody>
      </p:sp>
    </p:spTree>
    <p:extLst>
      <p:ext uri="{BB962C8B-B14F-4D97-AF65-F5344CB8AC3E}">
        <p14:creationId xmlns:p14="http://schemas.microsoft.com/office/powerpoint/2010/main" val="2588169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D39A83-F4FD-8A28-0B4B-EEDBF85B4427}"/>
              </a:ext>
            </a:extLst>
          </p:cNvPr>
          <p:cNvSpPr>
            <a:spLocks noGrp="1"/>
          </p:cNvSpPr>
          <p:nvPr>
            <p:ph type="title"/>
          </p:nvPr>
        </p:nvSpPr>
        <p:spPr>
          <a:xfrm>
            <a:off x="623888" y="1709741"/>
            <a:ext cx="7886700" cy="2852737"/>
          </a:xfrm>
        </p:spPr>
        <p:txBody>
          <a:bodyPr anchor="b">
            <a:normAutofit/>
          </a:bodyPr>
          <a:lstStyle/>
          <a:p>
            <a:r>
              <a:rPr lang="en-US" dirty="0"/>
              <a:t>Barrel + Beam</a:t>
            </a:r>
          </a:p>
        </p:txBody>
      </p:sp>
      <p:sp>
        <p:nvSpPr>
          <p:cNvPr id="5" name="Subtitle 4">
            <a:extLst>
              <a:ext uri="{FF2B5EF4-FFF2-40B4-BE49-F238E27FC236}">
                <a16:creationId xmlns:a16="http://schemas.microsoft.com/office/drawing/2014/main" id="{3E2BA4D0-C5AB-4292-7336-5D80E7279F91}"/>
              </a:ext>
            </a:extLst>
          </p:cNvPr>
          <p:cNvSpPr>
            <a:spLocks noGrp="1"/>
          </p:cNvSpPr>
          <p:nvPr>
            <p:ph type="body" idx="1"/>
          </p:nvPr>
        </p:nvSpPr>
        <p:spPr>
          <a:xfrm>
            <a:off x="623888" y="4589466"/>
            <a:ext cx="7886700" cy="1500187"/>
          </a:xfrm>
        </p:spPr>
        <p:txBody>
          <a:bodyPr>
            <a:normAutofit/>
          </a:bodyPr>
          <a:lstStyle/>
          <a:p>
            <a:r>
              <a:rPr lang="en-US" dirty="0"/>
              <a:t>Marquette Township, Michigan</a:t>
            </a:r>
          </a:p>
          <a:p>
            <a:r>
              <a:rPr lang="en-US" dirty="0"/>
              <a:t>Population 3,912</a:t>
            </a:r>
          </a:p>
        </p:txBody>
      </p:sp>
    </p:spTree>
    <p:extLst>
      <p:ext uri="{BB962C8B-B14F-4D97-AF65-F5344CB8AC3E}">
        <p14:creationId xmlns:p14="http://schemas.microsoft.com/office/powerpoint/2010/main" val="56743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8" descr="web pic grid (2)">
            <a:extLst>
              <a:ext uri="{FF2B5EF4-FFF2-40B4-BE49-F238E27FC236}">
                <a16:creationId xmlns:a16="http://schemas.microsoft.com/office/drawing/2014/main" id="{CAC4D139-A06E-4013-8965-5D7EF55B25A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10452" y="1595438"/>
            <a:ext cx="1528763" cy="2293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8675" name="Title 1">
            <a:extLst>
              <a:ext uri="{FF2B5EF4-FFF2-40B4-BE49-F238E27FC236}">
                <a16:creationId xmlns:a16="http://schemas.microsoft.com/office/drawing/2014/main" id="{618E71FD-7B05-41DD-B611-46E7C97B81EA}"/>
              </a:ext>
            </a:extLst>
          </p:cNvPr>
          <p:cNvSpPr>
            <a:spLocks noGrp="1" noChangeArrowheads="1"/>
          </p:cNvSpPr>
          <p:nvPr>
            <p:ph type="title"/>
          </p:nvPr>
        </p:nvSpPr>
        <p:spPr>
          <a:xfrm>
            <a:off x="602943" y="523876"/>
            <a:ext cx="7481887" cy="709612"/>
          </a:xfrm>
        </p:spPr>
        <p:txBody>
          <a:bodyPr>
            <a:noAutofit/>
          </a:bodyPr>
          <a:lstStyle/>
          <a:p>
            <a:r>
              <a:rPr lang="en-US" altLang="en-US" dirty="0">
                <a:cs typeface="Arial" panose="020B0604020202020204" pitchFamily="34" charset="0"/>
              </a:rPr>
              <a:t>Barrel + Beam</a:t>
            </a:r>
          </a:p>
        </p:txBody>
      </p:sp>
      <p:pic>
        <p:nvPicPr>
          <p:cNvPr id="3" name="Picture 2">
            <a:extLst>
              <a:ext uri="{FF2B5EF4-FFF2-40B4-BE49-F238E27FC236}">
                <a16:creationId xmlns:a16="http://schemas.microsoft.com/office/drawing/2014/main" id="{3F2A2A75-E19C-437B-B497-717DFC71C9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97224" y="1822066"/>
            <a:ext cx="3279991" cy="1916761"/>
          </a:xfrm>
          <a:prstGeom prst="rect">
            <a:avLst/>
          </a:prstGeom>
          <a:ln>
            <a:noFill/>
          </a:ln>
          <a:effectLst>
            <a:outerShdw blurRad="292100" dist="139700" dir="2700000" algn="tl" rotWithShape="0">
              <a:srgbClr val="333333">
                <a:alpha val="65000"/>
              </a:srgbClr>
            </a:outerShdw>
          </a:effectLst>
        </p:spPr>
      </p:pic>
      <p:pic>
        <p:nvPicPr>
          <p:cNvPr id="28677" name="Picture 3" descr="A house covered in snow&#10;&#10;Description automatically generated">
            <a:extLst>
              <a:ext uri="{FF2B5EF4-FFF2-40B4-BE49-F238E27FC236}">
                <a16:creationId xmlns:a16="http://schemas.microsoft.com/office/drawing/2014/main" id="{3E39C6A1-2157-403B-893B-7BBED3942458}"/>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2943" y="1595438"/>
            <a:ext cx="2138362" cy="23574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94D7A6-7732-4E1B-BCA5-512263822B2E}"/>
              </a:ext>
            </a:extLst>
          </p:cNvPr>
          <p:cNvSpPr txBox="1"/>
          <p:nvPr/>
        </p:nvSpPr>
        <p:spPr>
          <a:xfrm>
            <a:off x="630936" y="4251325"/>
            <a:ext cx="7967921" cy="1477328"/>
          </a:xfrm>
          <a:prstGeom prst="rect">
            <a:avLst/>
          </a:prstGeom>
          <a:noFill/>
        </p:spPr>
        <p:txBody>
          <a:bodyPr wrap="square">
            <a:spAutoFit/>
          </a:bodyPr>
          <a:lstStyle/>
          <a:p>
            <a:pPr marL="285750" indent="-285750">
              <a:buFont typeface="Wingdings" panose="05000000000000000000" pitchFamily="2" charset="2"/>
              <a:buChar char="§"/>
              <a:defRPr/>
            </a:pPr>
            <a:r>
              <a:rPr lang="en-US" dirty="0">
                <a:latin typeface="+mn-lt"/>
              </a:rPr>
              <a:t>Opened in 1934 – Northwoods Supper Club</a:t>
            </a:r>
          </a:p>
          <a:p>
            <a:pPr marL="285750" indent="-285750">
              <a:buFont typeface="Wingdings" panose="05000000000000000000" pitchFamily="2" charset="2"/>
              <a:buChar char="§"/>
              <a:defRPr/>
            </a:pPr>
            <a:r>
              <a:rPr lang="en-US" dirty="0">
                <a:latin typeface="+mn-lt"/>
              </a:rPr>
              <a:t>Closed in 2007 and remained vacant</a:t>
            </a:r>
          </a:p>
          <a:p>
            <a:pPr marL="285750" indent="-285750">
              <a:buFont typeface="Wingdings" panose="05000000000000000000" pitchFamily="2" charset="2"/>
              <a:buChar char="§"/>
              <a:defRPr/>
            </a:pPr>
            <a:r>
              <a:rPr lang="en-US" dirty="0">
                <a:latin typeface="+mn-lt"/>
              </a:rPr>
              <a:t>Designated “functionally obsolete” by the local assessor</a:t>
            </a:r>
          </a:p>
          <a:p>
            <a:pPr marL="285750" indent="-285750">
              <a:buFont typeface="Wingdings" panose="05000000000000000000" pitchFamily="2" charset="2"/>
              <a:buChar char="§"/>
              <a:defRPr/>
            </a:pPr>
            <a:r>
              <a:rPr lang="en-US" dirty="0">
                <a:latin typeface="+mn-lt"/>
              </a:rPr>
              <a:t>Redevelopment complete in 2018</a:t>
            </a:r>
          </a:p>
          <a:p>
            <a:pPr marL="285750" indent="-285750">
              <a:buFont typeface="Wingdings" panose="05000000000000000000" pitchFamily="2" charset="2"/>
              <a:buChar char="§"/>
              <a:defRPr/>
            </a:pPr>
            <a:r>
              <a:rPr lang="en-US" dirty="0">
                <a:latin typeface="+mn-lt"/>
              </a:rPr>
              <a:t>Brewery focusing on farmhouse and barrel-aged beer</a:t>
            </a:r>
          </a:p>
        </p:txBody>
      </p:sp>
      <p:sp>
        <p:nvSpPr>
          <p:cNvPr id="28679" name="TextBox 3">
            <a:extLst>
              <a:ext uri="{FF2B5EF4-FFF2-40B4-BE49-F238E27FC236}">
                <a16:creationId xmlns:a16="http://schemas.microsoft.com/office/drawing/2014/main" id="{1C941AD6-6381-4533-B257-2D6AE6E78BE6}"/>
              </a:ext>
            </a:extLst>
          </p:cNvPr>
          <p:cNvSpPr txBox="1">
            <a:spLocks noChangeArrowheads="1"/>
          </p:cNvSpPr>
          <p:nvPr/>
        </p:nvSpPr>
        <p:spPr bwMode="auto">
          <a:xfrm>
            <a:off x="6378575" y="1595438"/>
            <a:ext cx="229393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6000"/>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rgbClr val="7F6000"/>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7F6000"/>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7F6000"/>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7F6000"/>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rgbClr val="7F6000"/>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rgbClr val="7F6000"/>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rgbClr val="7F6000"/>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rgbClr val="7F6000"/>
                </a:solidFill>
                <a:latin typeface="Calibri" panose="020F0502020204030204" pitchFamily="34" charset="0"/>
              </a:defRPr>
            </a:lvl9pPr>
          </a:lstStyle>
          <a:p>
            <a:pPr>
              <a:lnSpc>
                <a:spcPct val="100000"/>
              </a:lnSpc>
              <a:spcBef>
                <a:spcPct val="0"/>
              </a:spcBef>
              <a:buFontTx/>
              <a:buNone/>
            </a:pPr>
            <a:endParaRPr lang="en-US" altLang="en-US" sz="1800" dirty="0">
              <a:solidFill>
                <a:schemeClr val="tx1"/>
              </a:solidFill>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EF933B7-994D-4F53-A137-E483238F187A}"/>
              </a:ext>
            </a:extLst>
          </p:cNvPr>
          <p:cNvPicPr>
            <a:picLocks noGrp="1" noChangeAspect="1"/>
          </p:cNvPicPr>
          <p:nvPr>
            <p:ph idx="1"/>
          </p:nvPr>
        </p:nvPicPr>
        <p:blipFill>
          <a:blip r:embed="rId2"/>
          <a:stretch>
            <a:fillRect/>
          </a:stretch>
        </p:blipFill>
        <p:spPr>
          <a:xfrm>
            <a:off x="1058863" y="1568450"/>
            <a:ext cx="2957512" cy="1998663"/>
          </a:xfrm>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8A9A85CE-FF27-45D2-BE1B-0F0E9377676D}"/>
              </a:ext>
            </a:extLst>
          </p:cNvPr>
          <p:cNvSpPr/>
          <p:nvPr/>
        </p:nvSpPr>
        <p:spPr>
          <a:xfrm>
            <a:off x="4778375" y="1652588"/>
            <a:ext cx="4621213" cy="5051511"/>
          </a:xfrm>
          <a:prstGeom prst="rect">
            <a:avLst/>
          </a:prstGeom>
        </p:spPr>
        <p:txBody>
          <a:bodyPr>
            <a:spAutoFit/>
          </a:bodyPr>
          <a:lstStyle/>
          <a:p>
            <a:pPr>
              <a:defRPr/>
            </a:pPr>
            <a:r>
              <a:rPr lang="en-US" sz="2000" b="1" dirty="0"/>
              <a:t>Project Statistics</a:t>
            </a:r>
          </a:p>
          <a:p>
            <a:pPr marL="267891" indent="-267891">
              <a:buFont typeface="Wingdings" panose="05000000000000000000" pitchFamily="2" charset="2"/>
              <a:buChar char="§"/>
              <a:defRPr/>
            </a:pPr>
            <a:r>
              <a:rPr lang="en-US" dirty="0"/>
              <a:t>Private Investment - $900,000</a:t>
            </a:r>
          </a:p>
          <a:p>
            <a:pPr marL="267891" indent="-267891">
              <a:buFont typeface="Wingdings" panose="05000000000000000000" pitchFamily="2" charset="2"/>
              <a:buChar char="§"/>
              <a:defRPr/>
            </a:pPr>
            <a:r>
              <a:rPr lang="en-US" dirty="0"/>
              <a:t>Public Investment - $0</a:t>
            </a:r>
          </a:p>
          <a:p>
            <a:pPr marL="267891" indent="-267891">
              <a:buFont typeface="Wingdings" panose="05000000000000000000" pitchFamily="2" charset="2"/>
              <a:buChar char="§"/>
              <a:defRPr/>
            </a:pPr>
            <a:r>
              <a:rPr lang="en-US" dirty="0"/>
              <a:t>Jobs Retained/Created ~10</a:t>
            </a:r>
          </a:p>
          <a:p>
            <a:pPr marL="267891" indent="-267891">
              <a:buFont typeface="Wingdings" panose="05000000000000000000" pitchFamily="2" charset="2"/>
              <a:buChar char="§"/>
              <a:defRPr/>
            </a:pPr>
            <a:r>
              <a:rPr lang="en-US" dirty="0"/>
              <a:t>Length of Brownfield Plan ~13 yrs. </a:t>
            </a:r>
          </a:p>
          <a:p>
            <a:pPr>
              <a:buClr>
                <a:srgbClr val="ACD433"/>
              </a:buClr>
              <a:defRPr/>
            </a:pPr>
            <a:endParaRPr lang="en-US" sz="2000" dirty="0"/>
          </a:p>
          <a:p>
            <a:pPr>
              <a:buClr>
                <a:srgbClr val="ACD433"/>
              </a:buClr>
              <a:defRPr/>
            </a:pPr>
            <a:r>
              <a:rPr lang="en-US" sz="2000" b="1" dirty="0"/>
              <a:t>Funding Sources</a:t>
            </a:r>
          </a:p>
          <a:p>
            <a:pPr marL="267891" indent="-267891">
              <a:buFont typeface="Wingdings" panose="05000000000000000000" pitchFamily="2" charset="2"/>
              <a:buChar char="§"/>
              <a:defRPr/>
            </a:pPr>
            <a:r>
              <a:rPr lang="en-US" dirty="0"/>
              <a:t>EPA Assessment Grant - $10,800</a:t>
            </a:r>
          </a:p>
          <a:p>
            <a:pPr marL="267891" indent="-267891">
              <a:buFont typeface="Wingdings" panose="05000000000000000000" pitchFamily="2" charset="2"/>
              <a:buChar char="§"/>
              <a:defRPr/>
            </a:pPr>
            <a:r>
              <a:rPr lang="en-US" dirty="0"/>
              <a:t>Brownfield TIF Reimbursement - $100,625 </a:t>
            </a:r>
          </a:p>
          <a:p>
            <a:pPr>
              <a:defRPr/>
            </a:pPr>
            <a:endParaRPr lang="en-US" sz="1313" dirty="0"/>
          </a:p>
          <a:p>
            <a:pPr>
              <a:defRPr/>
            </a:pPr>
            <a:r>
              <a:rPr lang="en-US" sz="2000" b="1" dirty="0"/>
              <a:t>Partnerships</a:t>
            </a:r>
          </a:p>
          <a:p>
            <a:pPr marL="267891" indent="-267891">
              <a:buFont typeface="Wingdings" panose="05000000000000000000" pitchFamily="2" charset="2"/>
              <a:buChar char="§"/>
              <a:defRPr/>
            </a:pPr>
            <a:r>
              <a:rPr lang="en-US" dirty="0"/>
              <a:t>Marquette County Brownfield Redevelopment Authority</a:t>
            </a:r>
          </a:p>
          <a:p>
            <a:pPr marL="267891" indent="-267891">
              <a:buFont typeface="Wingdings" panose="05000000000000000000" pitchFamily="2" charset="2"/>
              <a:buChar char="§"/>
              <a:defRPr/>
            </a:pPr>
            <a:r>
              <a:rPr lang="en-US" dirty="0"/>
              <a:t>Marquette Township</a:t>
            </a:r>
          </a:p>
          <a:p>
            <a:pPr marL="267891" indent="-267891">
              <a:buFont typeface="Wingdings" panose="05000000000000000000" pitchFamily="2" charset="2"/>
              <a:buChar char="§"/>
              <a:defRPr/>
            </a:pPr>
            <a:r>
              <a:rPr lang="en-US" dirty="0"/>
              <a:t>Owners – Nick Van Court &amp; </a:t>
            </a:r>
            <a:br>
              <a:rPr lang="en-US" dirty="0"/>
            </a:br>
            <a:r>
              <a:rPr lang="en-US" dirty="0"/>
              <a:t>Marina Dupler</a:t>
            </a:r>
          </a:p>
          <a:p>
            <a:pPr marL="267891" indent="-267891">
              <a:buClr>
                <a:srgbClr val="ACD433"/>
              </a:buClr>
              <a:buFont typeface="Wingdings" panose="05000000000000000000" pitchFamily="2" charset="2"/>
              <a:buChar char="§"/>
              <a:defRPr/>
            </a:pPr>
            <a:endParaRPr lang="en-US" sz="1313" dirty="0">
              <a:solidFill>
                <a:prstClr val="black"/>
              </a:solidFill>
            </a:endParaRPr>
          </a:p>
        </p:txBody>
      </p:sp>
      <p:pic>
        <p:nvPicPr>
          <p:cNvPr id="3" name="Picture 2">
            <a:extLst>
              <a:ext uri="{FF2B5EF4-FFF2-40B4-BE49-F238E27FC236}">
                <a16:creationId xmlns:a16="http://schemas.microsoft.com/office/drawing/2014/main" id="{3C5FCBC9-68ED-46A5-B8A3-6CC721764A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5938" y="3854450"/>
            <a:ext cx="2290762" cy="1527175"/>
          </a:xfrm>
          <a:prstGeom prst="rect">
            <a:avLst/>
          </a:prstGeom>
          <a:ln>
            <a:noFill/>
          </a:ln>
          <a:effectLst>
            <a:outerShdw blurRad="292100" dist="139700" dir="2700000" algn="tl" rotWithShape="0">
              <a:srgbClr val="333333">
                <a:alpha val="65000"/>
              </a:srgbClr>
            </a:outerShdw>
          </a:effectLst>
        </p:spPr>
      </p:pic>
      <p:sp>
        <p:nvSpPr>
          <p:cNvPr id="29701" name="Title 1">
            <a:extLst>
              <a:ext uri="{FF2B5EF4-FFF2-40B4-BE49-F238E27FC236}">
                <a16:creationId xmlns:a16="http://schemas.microsoft.com/office/drawing/2014/main" id="{DF6AD639-D9F9-4603-B51F-B4A6E36EAC63}"/>
              </a:ext>
            </a:extLst>
          </p:cNvPr>
          <p:cNvSpPr>
            <a:spLocks noGrp="1" noChangeArrowheads="1"/>
          </p:cNvSpPr>
          <p:nvPr>
            <p:ph type="title"/>
          </p:nvPr>
        </p:nvSpPr>
        <p:spPr>
          <a:xfrm>
            <a:off x="630936" y="365760"/>
            <a:ext cx="7481887" cy="1010864"/>
          </a:xfrm>
        </p:spPr>
        <p:txBody>
          <a:bodyPr>
            <a:noAutofit/>
          </a:bodyPr>
          <a:lstStyle/>
          <a:p>
            <a:r>
              <a:rPr lang="en-US" altLang="en-US" dirty="0">
                <a:cs typeface="Arial" panose="020B0604020202020204" pitchFamily="34" charset="0"/>
              </a:rPr>
              <a:t>Barrel + Beam - Outcomes</a:t>
            </a:r>
            <a:endParaRPr lang="en-US" altLang="en-US" sz="2800" i="1" dirty="0">
              <a:cs typeface="Arial" panose="020B0604020202020204" pitchFamily="34" charset="0"/>
            </a:endParaRPr>
          </a:p>
        </p:txBody>
      </p:sp>
      <p:pic>
        <p:nvPicPr>
          <p:cNvPr id="6" name="Picture 5" descr="A room filled with furniture and a wood floor&#10;&#10;Description automatically generated">
            <a:extLst>
              <a:ext uri="{FF2B5EF4-FFF2-40B4-BE49-F238E27FC236}">
                <a16:creationId xmlns:a16="http://schemas.microsoft.com/office/drawing/2014/main" id="{F8EC19A5-EC17-4D34-AAF1-F07ACF3205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92350" y="4897438"/>
            <a:ext cx="2295525" cy="1528762"/>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ED97F-F270-B564-5B82-A29A85B6D300}"/>
              </a:ext>
            </a:extLst>
          </p:cNvPr>
          <p:cNvSpPr>
            <a:spLocks noGrp="1"/>
          </p:cNvSpPr>
          <p:nvPr>
            <p:ph type="title"/>
          </p:nvPr>
        </p:nvSpPr>
        <p:spPr/>
        <p:txBody>
          <a:bodyPr/>
          <a:lstStyle/>
          <a:p>
            <a:r>
              <a:rPr lang="en-US" dirty="0"/>
              <a:t>Presentation Outline	</a:t>
            </a:r>
          </a:p>
        </p:txBody>
      </p:sp>
      <p:sp>
        <p:nvSpPr>
          <p:cNvPr id="3" name="Content Placeholder 2">
            <a:extLst>
              <a:ext uri="{FF2B5EF4-FFF2-40B4-BE49-F238E27FC236}">
                <a16:creationId xmlns:a16="http://schemas.microsoft.com/office/drawing/2014/main" id="{E8877F98-3D3C-0D6C-3779-45552C2E98EF}"/>
              </a:ext>
            </a:extLst>
          </p:cNvPr>
          <p:cNvSpPr>
            <a:spLocks noGrp="1"/>
          </p:cNvSpPr>
          <p:nvPr>
            <p:ph idx="1"/>
          </p:nvPr>
        </p:nvSpPr>
        <p:spPr/>
        <p:txBody>
          <a:bodyPr>
            <a:normAutofit/>
          </a:bodyPr>
          <a:lstStyle/>
          <a:p>
            <a:pPr>
              <a:buFont typeface="Wingdings" panose="05000000000000000000" pitchFamily="2" charset="2"/>
              <a:buChar char="§"/>
            </a:pPr>
            <a:r>
              <a:rPr lang="en-US" sz="2400" dirty="0"/>
              <a:t>Overview</a:t>
            </a:r>
          </a:p>
          <a:p>
            <a:pPr>
              <a:buFont typeface="Wingdings" panose="05000000000000000000" pitchFamily="2" charset="2"/>
              <a:buChar char="§"/>
            </a:pPr>
            <a:r>
              <a:rPr lang="en-US" sz="2400" dirty="0"/>
              <a:t>Economic Development = Brownfield Redevelopment</a:t>
            </a:r>
          </a:p>
          <a:p>
            <a:pPr>
              <a:buFont typeface="Wingdings" panose="05000000000000000000" pitchFamily="2" charset="2"/>
              <a:buChar char="§"/>
            </a:pPr>
            <a:r>
              <a:rPr lang="en-US" sz="2400" dirty="0"/>
              <a:t>Brownfield Redevelopment Authorities and Land Bank Authorities – </a:t>
            </a:r>
            <a:r>
              <a:rPr lang="en-US" sz="2400" i="1" dirty="0"/>
              <a:t>A Collaborative Advantage</a:t>
            </a:r>
          </a:p>
          <a:p>
            <a:pPr>
              <a:buFont typeface="Wingdings" panose="05000000000000000000" pitchFamily="2" charset="2"/>
              <a:buChar char="§"/>
            </a:pPr>
            <a:r>
              <a:rPr lang="en-US" sz="2400" dirty="0"/>
              <a:t>Project Examples</a:t>
            </a:r>
          </a:p>
          <a:p>
            <a:pPr>
              <a:buFont typeface="Wingdings" panose="05000000000000000000" pitchFamily="2" charset="2"/>
              <a:buChar char="§"/>
            </a:pPr>
            <a:r>
              <a:rPr lang="en-US" sz="2400" dirty="0"/>
              <a:t>Wrap up and Q&amp;A</a:t>
            </a:r>
          </a:p>
        </p:txBody>
      </p:sp>
    </p:spTree>
    <p:extLst>
      <p:ext uri="{BB962C8B-B14F-4D97-AF65-F5344CB8AC3E}">
        <p14:creationId xmlns:p14="http://schemas.microsoft.com/office/powerpoint/2010/main" val="209647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B55B66-D042-704B-4B23-9FC18F4CCDB7}"/>
              </a:ext>
            </a:extLst>
          </p:cNvPr>
          <p:cNvSpPr>
            <a:spLocks noGrp="1"/>
          </p:cNvSpPr>
          <p:nvPr>
            <p:ph type="title"/>
          </p:nvPr>
        </p:nvSpPr>
        <p:spPr>
          <a:xfrm>
            <a:off x="623888" y="1709741"/>
            <a:ext cx="7886700" cy="2852737"/>
          </a:xfrm>
        </p:spPr>
        <p:txBody>
          <a:bodyPr anchor="b">
            <a:normAutofit/>
          </a:bodyPr>
          <a:lstStyle/>
          <a:p>
            <a:r>
              <a:rPr lang="en-US" dirty="0"/>
              <a:t>Inn on Water Street</a:t>
            </a:r>
          </a:p>
        </p:txBody>
      </p:sp>
      <p:sp>
        <p:nvSpPr>
          <p:cNvPr id="5" name="Subtitle 4">
            <a:extLst>
              <a:ext uri="{FF2B5EF4-FFF2-40B4-BE49-F238E27FC236}">
                <a16:creationId xmlns:a16="http://schemas.microsoft.com/office/drawing/2014/main" id="{9222F809-9A4C-0D2A-EA61-9E2CB87E541A}"/>
              </a:ext>
            </a:extLst>
          </p:cNvPr>
          <p:cNvSpPr>
            <a:spLocks noGrp="1"/>
          </p:cNvSpPr>
          <p:nvPr>
            <p:ph type="body" idx="1"/>
          </p:nvPr>
        </p:nvSpPr>
        <p:spPr>
          <a:xfrm>
            <a:off x="623888" y="4589466"/>
            <a:ext cx="7886700" cy="1500187"/>
          </a:xfrm>
        </p:spPr>
        <p:txBody>
          <a:bodyPr>
            <a:normAutofit/>
          </a:bodyPr>
          <a:lstStyle/>
          <a:p>
            <a:r>
              <a:rPr lang="en-US" dirty="0"/>
              <a:t>Marine City, Michigan</a:t>
            </a:r>
          </a:p>
          <a:p>
            <a:r>
              <a:rPr lang="en-US" dirty="0"/>
              <a:t>Population 4,083</a:t>
            </a:r>
          </a:p>
          <a:p>
            <a:endParaRPr lang="en-US" dirty="0"/>
          </a:p>
        </p:txBody>
      </p:sp>
    </p:spTree>
    <p:extLst>
      <p:ext uri="{BB962C8B-B14F-4D97-AF65-F5344CB8AC3E}">
        <p14:creationId xmlns:p14="http://schemas.microsoft.com/office/powerpoint/2010/main" val="283140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2D118-A112-47B6-B74F-09292B04E0E9}"/>
              </a:ext>
            </a:extLst>
          </p:cNvPr>
          <p:cNvSpPr>
            <a:spLocks noGrp="1"/>
          </p:cNvSpPr>
          <p:nvPr>
            <p:ph type="title"/>
          </p:nvPr>
        </p:nvSpPr>
        <p:spPr>
          <a:xfrm>
            <a:off x="628650" y="365128"/>
            <a:ext cx="7886700" cy="991399"/>
          </a:xfrm>
        </p:spPr>
        <p:txBody>
          <a:bodyPr/>
          <a:lstStyle/>
          <a:p>
            <a:r>
              <a:rPr lang="en-US" dirty="0"/>
              <a:t>Inn on Water Street  </a:t>
            </a:r>
          </a:p>
        </p:txBody>
      </p:sp>
      <p:pic>
        <p:nvPicPr>
          <p:cNvPr id="5" name="Content Placeholder 4">
            <a:extLst>
              <a:ext uri="{FF2B5EF4-FFF2-40B4-BE49-F238E27FC236}">
                <a16:creationId xmlns:a16="http://schemas.microsoft.com/office/drawing/2014/main" id="{70ED22B5-2E10-4A18-80DE-82B910AE4804}"/>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084844" y="1463675"/>
            <a:ext cx="6995160" cy="4629375"/>
          </a:xfrm>
          <a:ln>
            <a:solidFill>
              <a:schemeClr val="tx1"/>
            </a:solidFill>
          </a:ln>
        </p:spPr>
      </p:pic>
    </p:spTree>
    <p:extLst>
      <p:ext uri="{BB962C8B-B14F-4D97-AF65-F5344CB8AC3E}">
        <p14:creationId xmlns:p14="http://schemas.microsoft.com/office/powerpoint/2010/main" val="2214328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585C9941-ECD7-4EE9-90F4-771B3452C43D}"/>
              </a:ext>
            </a:extLst>
          </p:cNvPr>
          <p:cNvSpPr>
            <a:spLocks noGrp="1" noChangeArrowheads="1"/>
          </p:cNvSpPr>
          <p:nvPr>
            <p:ph type="title"/>
          </p:nvPr>
        </p:nvSpPr>
        <p:spPr>
          <a:xfrm>
            <a:off x="678656" y="388937"/>
            <a:ext cx="7640638" cy="945341"/>
          </a:xfrm>
        </p:spPr>
        <p:txBody>
          <a:bodyPr>
            <a:noAutofit/>
          </a:bodyPr>
          <a:lstStyle/>
          <a:p>
            <a:r>
              <a:rPr lang="en-US" altLang="en-US" dirty="0">
                <a:cs typeface="Arial" panose="020B0604020202020204" pitchFamily="34" charset="0"/>
              </a:rPr>
              <a:t>Inn on Water Street</a:t>
            </a:r>
          </a:p>
        </p:txBody>
      </p:sp>
      <p:pic>
        <p:nvPicPr>
          <p:cNvPr id="6" name="Picture 5">
            <a:extLst>
              <a:ext uri="{FF2B5EF4-FFF2-40B4-BE49-F238E27FC236}">
                <a16:creationId xmlns:a16="http://schemas.microsoft.com/office/drawing/2014/main" id="{A8CA6635-D048-43CE-8FCC-E0EECA44D1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70582" y="4723777"/>
            <a:ext cx="2219325" cy="1666875"/>
          </a:xfrm>
          <a:prstGeom prst="rect">
            <a:avLst/>
          </a:prstGeom>
          <a:ln>
            <a:noFill/>
          </a:ln>
          <a:effectLst>
            <a:outerShdw blurRad="292100" dist="139700" dir="2700000" algn="tl" rotWithShape="0">
              <a:srgbClr val="333333">
                <a:alpha val="65000"/>
              </a:srgbClr>
            </a:outerShdw>
          </a:effectLst>
        </p:spPr>
      </p:pic>
      <p:pic>
        <p:nvPicPr>
          <p:cNvPr id="1026" name="Picture 2">
            <a:extLst>
              <a:ext uri="{FF2B5EF4-FFF2-40B4-BE49-F238E27FC236}">
                <a16:creationId xmlns:a16="http://schemas.microsoft.com/office/drawing/2014/main" id="{E0117E9E-3F2B-44A8-82E5-9FFD7D03114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4856224" y="4740019"/>
            <a:ext cx="2217194" cy="16642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1A65F99-5622-4125-86E2-49042E570E4C}"/>
              </a:ext>
            </a:extLst>
          </p:cNvPr>
          <p:cNvSpPr txBox="1"/>
          <p:nvPr/>
        </p:nvSpPr>
        <p:spPr>
          <a:xfrm>
            <a:off x="630936" y="1554480"/>
            <a:ext cx="7946571" cy="3247043"/>
          </a:xfrm>
          <a:prstGeom prst="rect">
            <a:avLst/>
          </a:prstGeom>
          <a:noFill/>
        </p:spPr>
        <p:txBody>
          <a:bodyPr wrap="square">
            <a:spAutoFit/>
          </a:bodyPr>
          <a:lstStyle/>
          <a:p>
            <a:pPr marL="285750" marR="0" lvl="0" indent="-28575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Calibri" panose="020F0502020204030204" pitchFamily="34" charset="0"/>
              </a:rPr>
              <a:t>Formerly a car dealership, service center and gas station.</a:t>
            </a:r>
            <a:endParaRPr lang="en-US" dirty="0">
              <a:solidFill>
                <a:srgbClr val="000000"/>
              </a:solidFill>
              <a:latin typeface="Century Gothic" panose="020F0302020204030204"/>
              <a:cs typeface="Calibri" panose="020F0502020204030204" pitchFamily="34" charset="0"/>
            </a:endParaRPr>
          </a:p>
          <a:p>
            <a:pPr marL="285750" marR="0" lvl="0" indent="-28575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Calibri" panose="020F0502020204030204" pitchFamily="34" charset="0"/>
              </a:rPr>
              <a:t>On the St. Clair River.</a:t>
            </a:r>
            <a:endParaRPr lang="en-US" dirty="0">
              <a:solidFill>
                <a:srgbClr val="000000"/>
              </a:solidFill>
              <a:latin typeface="Century Gothic" panose="020F0302020204030204"/>
              <a:cs typeface="Calibri" panose="020F0502020204030204" pitchFamily="34" charset="0"/>
            </a:endParaRPr>
          </a:p>
          <a:p>
            <a:pPr marL="285750" marR="0" lvl="0" indent="-28575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Calibri" panose="020F0502020204030204" pitchFamily="34" charset="0"/>
              </a:rPr>
              <a:t>Contamination concerns included underground storage tanks</a:t>
            </a:r>
            <a:r>
              <a:rPr lang="en-US" dirty="0">
                <a:solidFill>
                  <a:srgbClr val="000000"/>
                </a:solidFill>
                <a:latin typeface="Century Gothic" panose="020F0302020204030204"/>
                <a:cs typeface="Calibri" panose="020F0502020204030204" pitchFamily="34" charset="0"/>
              </a:rPr>
              <a:t>, </a:t>
            </a: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Calibri" panose="020F0502020204030204" pitchFamily="34" charset="0"/>
              </a:rPr>
              <a:t>waste oil tanks, drains and hydraulic lifts, and contaminated soil.</a:t>
            </a:r>
          </a:p>
          <a:p>
            <a:pPr marL="285750" marR="0" lvl="0" indent="-28575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Calibri" panose="020F0502020204030204" pitchFamily="34" charset="0"/>
              </a:rPr>
              <a:t>Original building demolished.</a:t>
            </a:r>
          </a:p>
          <a:p>
            <a:pPr marL="285750" marR="0" lvl="0" indent="-28575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Calibri" panose="020F0502020204030204" pitchFamily="34" charset="0"/>
              </a:rPr>
              <a:t>New development supports the existing traditional downtown.</a:t>
            </a:r>
          </a:p>
          <a:p>
            <a:pPr marL="285750" marR="0" lvl="0" indent="-28575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Calibri" panose="020F0502020204030204" pitchFamily="34" charset="0"/>
              </a:rPr>
              <a:t>Infrastructure improvements.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38B0D-E781-B557-EDC3-36C5B8F782E2}"/>
              </a:ext>
            </a:extLst>
          </p:cNvPr>
          <p:cNvSpPr>
            <a:spLocks noGrp="1"/>
          </p:cNvSpPr>
          <p:nvPr>
            <p:ph type="title"/>
          </p:nvPr>
        </p:nvSpPr>
        <p:spPr>
          <a:xfrm>
            <a:off x="628650" y="365128"/>
            <a:ext cx="7886700" cy="1015803"/>
          </a:xfrm>
        </p:spPr>
        <p:txBody>
          <a:bodyPr/>
          <a:lstStyle/>
          <a:p>
            <a:r>
              <a:rPr lang="en-US" dirty="0"/>
              <a:t>Inn on Water Street</a:t>
            </a:r>
          </a:p>
        </p:txBody>
      </p:sp>
      <p:pic>
        <p:nvPicPr>
          <p:cNvPr id="5" name="Content Placeholder 3">
            <a:extLst>
              <a:ext uri="{FF2B5EF4-FFF2-40B4-BE49-F238E27FC236}">
                <a16:creationId xmlns:a16="http://schemas.microsoft.com/office/drawing/2014/main" id="{6544DE19-04E0-6C56-2CFA-1B916E90D4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8650" y="1600255"/>
            <a:ext cx="3655273" cy="2739711"/>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AFEE2B5B-D8CE-2A50-F774-92F3E810D6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8636" y="3014505"/>
            <a:ext cx="4486714" cy="3054828"/>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01D95729-4F51-123F-57ED-5965A088102F}"/>
              </a:ext>
            </a:extLst>
          </p:cNvPr>
          <p:cNvSpPr txBox="1"/>
          <p:nvPr/>
        </p:nvSpPr>
        <p:spPr>
          <a:xfrm>
            <a:off x="4370228" y="1600255"/>
            <a:ext cx="1352939" cy="369332"/>
          </a:xfrm>
          <a:prstGeom prst="rect">
            <a:avLst/>
          </a:prstGeom>
          <a:noFill/>
        </p:spPr>
        <p:txBody>
          <a:bodyPr wrap="square" rtlCol="0">
            <a:spAutoFit/>
          </a:bodyPr>
          <a:lstStyle/>
          <a:p>
            <a:r>
              <a:rPr lang="en-US" dirty="0"/>
              <a:t>Before</a:t>
            </a:r>
          </a:p>
        </p:txBody>
      </p:sp>
      <p:sp>
        <p:nvSpPr>
          <p:cNvPr id="6" name="TextBox 5">
            <a:extLst>
              <a:ext uri="{FF2B5EF4-FFF2-40B4-BE49-F238E27FC236}">
                <a16:creationId xmlns:a16="http://schemas.microsoft.com/office/drawing/2014/main" id="{7FB866CE-5794-AD5D-5735-A8953A5FCDA6}"/>
              </a:ext>
            </a:extLst>
          </p:cNvPr>
          <p:cNvSpPr txBox="1"/>
          <p:nvPr/>
        </p:nvSpPr>
        <p:spPr>
          <a:xfrm>
            <a:off x="3219061" y="5750662"/>
            <a:ext cx="1352939" cy="369332"/>
          </a:xfrm>
          <a:prstGeom prst="rect">
            <a:avLst/>
          </a:prstGeom>
          <a:noFill/>
        </p:spPr>
        <p:txBody>
          <a:bodyPr wrap="square" rtlCol="0">
            <a:spAutoFit/>
          </a:bodyPr>
          <a:lstStyle/>
          <a:p>
            <a:r>
              <a:rPr lang="en-US" dirty="0"/>
              <a:t>After</a:t>
            </a:r>
          </a:p>
        </p:txBody>
      </p:sp>
    </p:spTree>
    <p:extLst>
      <p:ext uri="{BB962C8B-B14F-4D97-AF65-F5344CB8AC3E}">
        <p14:creationId xmlns:p14="http://schemas.microsoft.com/office/powerpoint/2010/main" val="45402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61F4F5-AD0C-4B35-8B6C-24009E23A6C6}"/>
              </a:ext>
            </a:extLst>
          </p:cNvPr>
          <p:cNvSpPr txBox="1"/>
          <p:nvPr/>
        </p:nvSpPr>
        <p:spPr>
          <a:xfrm>
            <a:off x="4518130" y="1522284"/>
            <a:ext cx="4527547" cy="2264146"/>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entury Gothic" panose="020F0302020204030204"/>
                <a:ea typeface="+mn-ea"/>
                <a:cs typeface="+mn-cs"/>
              </a:rPr>
              <a:t>Project Statistics</a:t>
            </a:r>
          </a:p>
          <a:p>
            <a:pPr marL="267891" marR="0" lvl="0" indent="-267891"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Private Investment</a:t>
            </a:r>
            <a:r>
              <a:rPr lang="en-US" dirty="0">
                <a:solidFill>
                  <a:srgbClr val="000000"/>
                </a:solidFill>
                <a:latin typeface="Century Gothic" panose="020F0302020204030204"/>
              </a:rPr>
              <a:t> - </a:t>
            </a: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$4,200,000</a:t>
            </a:r>
          </a:p>
          <a:p>
            <a:pPr marL="267891" marR="0" lvl="0" indent="-267891"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Public Investment - $30,000</a:t>
            </a:r>
          </a:p>
          <a:p>
            <a:pPr marL="267891" marR="0" lvl="0" indent="-267891"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Jobs Created ~15</a:t>
            </a:r>
          </a:p>
          <a:p>
            <a:pPr marL="267891" marR="0" lvl="0" indent="-267891"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Length of BF Plan</a:t>
            </a:r>
            <a:r>
              <a:rPr lang="en-US" dirty="0">
                <a:solidFill>
                  <a:srgbClr val="000000"/>
                </a:solidFill>
                <a:latin typeface="Century Gothic" panose="020F0302020204030204"/>
              </a:rPr>
              <a:t> - </a:t>
            </a: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22 years</a:t>
            </a:r>
          </a:p>
          <a:p>
            <a:pPr marL="267891" marR="0" lvl="0" indent="-267891"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LBRF ~$197,000</a:t>
            </a:r>
          </a:p>
          <a:p>
            <a:pPr marL="267891" marR="0" lvl="0" indent="-267891"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3"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EE47E844-630A-43FA-A0AA-F79BADD095C5}"/>
              </a:ext>
            </a:extLst>
          </p:cNvPr>
          <p:cNvSpPr txBox="1"/>
          <p:nvPr/>
        </p:nvSpPr>
        <p:spPr>
          <a:xfrm>
            <a:off x="630936" y="1522284"/>
            <a:ext cx="3849478" cy="2339102"/>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
                <a:srgbClr val="7F6000"/>
              </a:buClr>
              <a:buSzTx/>
              <a:buFontTx/>
              <a:buNone/>
              <a:tabLst/>
              <a:defRPr/>
            </a:pPr>
            <a:r>
              <a:rPr kumimoji="0" lang="en-US" sz="2000" b="1" i="0" u="none" strike="noStrike" kern="1200" cap="none" spc="0" normalizeH="0" baseline="0" noProof="0" dirty="0">
                <a:ln>
                  <a:noFill/>
                </a:ln>
                <a:solidFill>
                  <a:srgbClr val="000000"/>
                </a:solidFill>
                <a:effectLst/>
                <a:uLnTx/>
                <a:uFillTx/>
                <a:latin typeface="Century Gothic" panose="020F0302020204030204"/>
                <a:ea typeface="+mn-ea"/>
                <a:cs typeface="+mn-cs"/>
              </a:rPr>
              <a:t>Partnerships</a:t>
            </a:r>
          </a:p>
          <a:p>
            <a:pPr marL="267891" marR="0" lvl="0" indent="-267891"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solidFill>
                  <a:srgbClr val="000000"/>
                </a:solidFill>
                <a:effectLst/>
                <a:uLnTx/>
                <a:uFillTx/>
                <a:latin typeface="Century Gothic" panose="020F0302020204030204"/>
                <a:ea typeface="+mn-ea"/>
                <a:cs typeface="+mn-cs"/>
              </a:rPr>
              <a:t>Marine City</a:t>
            </a:r>
          </a:p>
          <a:p>
            <a:pPr marL="267891" marR="0" lvl="0" indent="-267891"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solidFill>
                  <a:srgbClr val="000000"/>
                </a:solidFill>
                <a:effectLst/>
                <a:uLnTx/>
                <a:uFillTx/>
                <a:latin typeface="Century Gothic" panose="020F0302020204030204"/>
                <a:ea typeface="+mn-ea"/>
                <a:cs typeface="+mn-cs"/>
              </a:rPr>
              <a:t>St. Clair County Brownfield </a:t>
            </a:r>
            <a:r>
              <a:rPr kumimoji="0" lang="en-US" i="0" u="none" strike="noStrike" kern="1200" cap="none" spc="0" normalizeH="0" baseline="0" noProof="0" dirty="0">
                <a:solidFill>
                  <a:srgbClr val="000000"/>
                </a:solidFill>
                <a:effectLst/>
                <a:uLnTx/>
                <a:uFillTx/>
                <a:latin typeface="Century Gothic" panose="020F0302020204030204"/>
                <a:ea typeface="+mn-ea"/>
                <a:cs typeface="+mn-cs"/>
              </a:rPr>
              <a:t>Redevelopment</a:t>
            </a:r>
            <a:r>
              <a:rPr kumimoji="0" lang="en-US" b="0" i="0" u="none" strike="noStrike" kern="1200" cap="none" spc="0" normalizeH="0" baseline="0" noProof="0" dirty="0">
                <a:ln>
                  <a:noFill/>
                </a:ln>
                <a:solidFill>
                  <a:srgbClr val="000000"/>
                </a:solidFill>
                <a:effectLst/>
                <a:uLnTx/>
                <a:uFillTx/>
                <a:latin typeface="Century Gothic" panose="020F0302020204030204"/>
                <a:ea typeface="+mn-ea"/>
                <a:cs typeface="+mn-cs"/>
              </a:rPr>
              <a:t> Authority</a:t>
            </a:r>
          </a:p>
          <a:p>
            <a:pPr marL="267891" marR="0" lvl="0" indent="-267891"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solidFill>
                  <a:srgbClr val="000000"/>
                </a:solidFill>
                <a:effectLst/>
                <a:uLnTx/>
                <a:uFillTx/>
                <a:latin typeface="Century Gothic" panose="020F0302020204030204"/>
                <a:ea typeface="+mn-ea"/>
                <a:cs typeface="+mn-cs"/>
              </a:rPr>
              <a:t>St. Clair County Economic </a:t>
            </a:r>
            <a:br>
              <a:rPr kumimoji="0" lang="en-US" b="0" i="0" u="none" strike="noStrike" kern="1200" cap="none" spc="0" normalizeH="0" baseline="0" noProof="0" dirty="0">
                <a:ln>
                  <a:noFill/>
                </a:ln>
                <a:solidFill>
                  <a:srgbClr val="000000"/>
                </a:solidFill>
                <a:effectLst/>
                <a:uLnTx/>
                <a:uFillTx/>
                <a:latin typeface="Century Gothic" panose="020F0302020204030204"/>
                <a:ea typeface="+mn-ea"/>
                <a:cs typeface="+mn-cs"/>
              </a:rPr>
            </a:br>
            <a:r>
              <a:rPr kumimoji="0" lang="en-US" b="0" i="0" u="none" strike="noStrike" kern="1200" cap="none" spc="0" normalizeH="0" baseline="0" noProof="0" dirty="0">
                <a:ln>
                  <a:noFill/>
                </a:ln>
                <a:solidFill>
                  <a:srgbClr val="000000"/>
                </a:solidFill>
                <a:effectLst/>
                <a:uLnTx/>
                <a:uFillTx/>
                <a:latin typeface="Century Gothic" panose="020F0302020204030204"/>
                <a:ea typeface="+mn-ea"/>
                <a:cs typeface="+mn-cs"/>
              </a:rPr>
              <a:t>Development Alliance</a:t>
            </a:r>
          </a:p>
          <a:p>
            <a:pPr marL="267891" marR="0" lvl="0" indent="-267891"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solidFill>
                  <a:srgbClr val="000000"/>
                </a:solidFill>
                <a:effectLst/>
                <a:uLnTx/>
                <a:uFillTx/>
                <a:latin typeface="Century Gothic" panose="020F0302020204030204"/>
                <a:ea typeface="+mn-ea"/>
                <a:cs typeface="+mn-cs"/>
              </a:rPr>
              <a:t>St. Clair County EDA</a:t>
            </a:r>
          </a:p>
          <a:p>
            <a:pPr marL="267891" marR="0" lvl="0" indent="-267891"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solidFill>
                  <a:srgbClr val="000000"/>
                </a:solidFill>
                <a:effectLst/>
                <a:uLnTx/>
                <a:uFillTx/>
                <a:latin typeface="Century Gothic" panose="020F0302020204030204"/>
                <a:ea typeface="+mn-ea"/>
                <a:cs typeface="+mn-cs"/>
              </a:rPr>
              <a:t>EGLE, EPA</a:t>
            </a:r>
          </a:p>
        </p:txBody>
      </p:sp>
      <p:sp>
        <p:nvSpPr>
          <p:cNvPr id="5" name="Title 1">
            <a:extLst>
              <a:ext uri="{FF2B5EF4-FFF2-40B4-BE49-F238E27FC236}">
                <a16:creationId xmlns:a16="http://schemas.microsoft.com/office/drawing/2014/main" id="{A354E159-55B5-45BD-370F-1D09B088946A}"/>
              </a:ext>
            </a:extLst>
          </p:cNvPr>
          <p:cNvSpPr>
            <a:spLocks noGrp="1"/>
          </p:cNvSpPr>
          <p:nvPr>
            <p:ph type="title"/>
          </p:nvPr>
        </p:nvSpPr>
        <p:spPr>
          <a:xfrm>
            <a:off x="628650" y="365128"/>
            <a:ext cx="7886700" cy="1051149"/>
          </a:xfrm>
        </p:spPr>
        <p:txBody>
          <a:bodyPr/>
          <a:lstStyle/>
          <a:p>
            <a:r>
              <a:rPr lang="en-US" dirty="0"/>
              <a:t>Inn on Water Street - Outcomes</a:t>
            </a:r>
          </a:p>
        </p:txBody>
      </p:sp>
      <p:sp>
        <p:nvSpPr>
          <p:cNvPr id="4" name="TextBox 3">
            <a:extLst>
              <a:ext uri="{FF2B5EF4-FFF2-40B4-BE49-F238E27FC236}">
                <a16:creationId xmlns:a16="http://schemas.microsoft.com/office/drawing/2014/main" id="{311EAF94-60FC-6444-DBDB-232207367B15}"/>
              </a:ext>
            </a:extLst>
          </p:cNvPr>
          <p:cNvSpPr txBox="1"/>
          <p:nvPr/>
        </p:nvSpPr>
        <p:spPr>
          <a:xfrm>
            <a:off x="2105890" y="3861386"/>
            <a:ext cx="6609485" cy="3310586"/>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
                <a:srgbClr val="83603F"/>
              </a:buClr>
              <a:buSzTx/>
              <a:buFontTx/>
              <a:buNone/>
              <a:tabLst/>
              <a:defRPr/>
            </a:pPr>
            <a:r>
              <a:rPr kumimoji="0" lang="en-US" sz="2000" b="1" i="0" u="none" strike="noStrike" kern="1200" cap="none" spc="0" normalizeH="0" baseline="0" noProof="0" dirty="0">
                <a:ln>
                  <a:noFill/>
                </a:ln>
                <a:solidFill>
                  <a:srgbClr val="000000"/>
                </a:solidFill>
                <a:effectLst/>
                <a:uLnTx/>
                <a:uFillTx/>
                <a:latin typeface="Century Gothic" panose="020F0302020204030204"/>
                <a:ea typeface="+mn-ea"/>
                <a:cs typeface="+mn-cs"/>
              </a:rPr>
              <a:t>Funding Sources</a:t>
            </a:r>
          </a:p>
          <a:p>
            <a:pPr marL="267891" marR="0" lvl="0" indent="-267891"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EPA Brownfield Assessment Grant - $18,000</a:t>
            </a:r>
          </a:p>
          <a:p>
            <a:pPr marL="267891" marR="0" lvl="0" indent="-267891"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Brownfield TIF Reimbursement - $512,000</a:t>
            </a:r>
          </a:p>
          <a:p>
            <a:pPr marL="267891" marR="0" lvl="0" indent="-267891"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MEDC Grant &amp; Loan - $642,00</a:t>
            </a:r>
            <a:b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b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EGLE Grant &amp; Loan - $529,000</a:t>
            </a:r>
          </a:p>
          <a:p>
            <a:pPr marL="267891" marR="0" lvl="0" indent="-267891"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Community Foundation of St. Clair County</a:t>
            </a:r>
          </a:p>
          <a:p>
            <a:pPr marL="267891" marR="0" lvl="0" indent="-267891"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Marine City Tax Increment Finance Authority</a:t>
            </a:r>
          </a:p>
          <a:p>
            <a:pPr marL="267891" marR="0" lvl="0" indent="-267891"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Commercial Redevelopment Exemption - $150,000</a:t>
            </a:r>
          </a:p>
          <a:p>
            <a:pPr marL="267891" marR="0" lvl="0" indent="-267891"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Marine City Tax Increment Finance Authority</a:t>
            </a:r>
            <a:br>
              <a:rPr kumimoji="0" lang="en-US" sz="1400" b="0" i="0" u="none" strike="noStrike" kern="1200" cap="none" spc="0" normalizeH="0" baseline="0" noProof="0" dirty="0">
                <a:ln>
                  <a:noFill/>
                </a:ln>
                <a:solidFill>
                  <a:srgbClr val="7F6000"/>
                </a:solidFill>
                <a:effectLst/>
                <a:uLnTx/>
                <a:uFillTx/>
                <a:latin typeface="Century Gothic" panose="020F0302020204030204"/>
                <a:ea typeface="+mn-ea"/>
                <a:cs typeface="+mn-cs"/>
              </a:rPr>
            </a:br>
            <a:br>
              <a:rPr kumimoji="0" lang="en-US" sz="1400" b="0" i="0" u="none" strike="noStrike" kern="1200" cap="none" spc="0" normalizeH="0" baseline="0" noProof="0" dirty="0">
                <a:ln>
                  <a:noFill/>
                </a:ln>
                <a:solidFill>
                  <a:srgbClr val="7F6000"/>
                </a:solidFill>
                <a:effectLst/>
                <a:uLnTx/>
                <a:uFillTx/>
                <a:latin typeface="Century Gothic" panose="020F0302020204030204"/>
                <a:ea typeface="+mn-ea"/>
                <a:cs typeface="+mn-cs"/>
              </a:rPr>
            </a:br>
            <a:endParaRPr kumimoji="0" lang="en-US" sz="1313" b="0" i="0" u="none" strike="noStrike" kern="1200" cap="none" spc="0" normalizeH="0" baseline="0" noProof="0" dirty="0">
              <a:ln>
                <a:noFill/>
              </a:ln>
              <a:solidFill>
                <a:srgbClr val="000000"/>
              </a:solidFill>
              <a:effectLst/>
              <a:uLnTx/>
              <a:uFillTx/>
              <a:latin typeface="Century Gothic" panose="020F0302020204030204"/>
              <a:ea typeface="+mn-ea"/>
              <a:cs typeface="+mn-cs"/>
            </a:endParaRPr>
          </a:p>
          <a:p>
            <a:endParaRPr lang="en-US" dirty="0"/>
          </a:p>
        </p:txBody>
      </p:sp>
    </p:spTree>
    <p:extLst>
      <p:ext uri="{BB962C8B-B14F-4D97-AF65-F5344CB8AC3E}">
        <p14:creationId xmlns:p14="http://schemas.microsoft.com/office/powerpoint/2010/main" val="2547187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B55B66-D042-704B-4B23-9FC18F4CCDB7}"/>
              </a:ext>
            </a:extLst>
          </p:cNvPr>
          <p:cNvSpPr>
            <a:spLocks noGrp="1"/>
          </p:cNvSpPr>
          <p:nvPr>
            <p:ph type="title"/>
          </p:nvPr>
        </p:nvSpPr>
        <p:spPr>
          <a:xfrm>
            <a:off x="623888" y="1709741"/>
            <a:ext cx="7886700" cy="2852737"/>
          </a:xfrm>
        </p:spPr>
        <p:txBody>
          <a:bodyPr anchor="b">
            <a:normAutofit/>
          </a:bodyPr>
          <a:lstStyle/>
          <a:p>
            <a:r>
              <a:rPr lang="en-US" dirty="0"/>
              <a:t>Teal Lake Senior Living Community</a:t>
            </a:r>
          </a:p>
        </p:txBody>
      </p:sp>
      <p:sp>
        <p:nvSpPr>
          <p:cNvPr id="5" name="Subtitle 4">
            <a:extLst>
              <a:ext uri="{FF2B5EF4-FFF2-40B4-BE49-F238E27FC236}">
                <a16:creationId xmlns:a16="http://schemas.microsoft.com/office/drawing/2014/main" id="{9222F809-9A4C-0D2A-EA61-9E2CB87E541A}"/>
              </a:ext>
            </a:extLst>
          </p:cNvPr>
          <p:cNvSpPr>
            <a:spLocks noGrp="1"/>
          </p:cNvSpPr>
          <p:nvPr>
            <p:ph type="body" idx="1"/>
          </p:nvPr>
        </p:nvSpPr>
        <p:spPr>
          <a:xfrm>
            <a:off x="623888" y="4589466"/>
            <a:ext cx="7886700" cy="1500187"/>
          </a:xfrm>
        </p:spPr>
        <p:txBody>
          <a:bodyPr>
            <a:normAutofit/>
          </a:bodyPr>
          <a:lstStyle/>
          <a:p>
            <a:r>
              <a:rPr lang="en-US" dirty="0"/>
              <a:t>Negaunee, Michigan</a:t>
            </a:r>
          </a:p>
          <a:p>
            <a:r>
              <a:rPr lang="en-US" dirty="0"/>
              <a:t>Population 4,537</a:t>
            </a:r>
          </a:p>
          <a:p>
            <a:endParaRPr lang="en-US" dirty="0"/>
          </a:p>
        </p:txBody>
      </p:sp>
    </p:spTree>
    <p:extLst>
      <p:ext uri="{BB962C8B-B14F-4D97-AF65-F5344CB8AC3E}">
        <p14:creationId xmlns:p14="http://schemas.microsoft.com/office/powerpoint/2010/main" val="265864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A9D67E-2DD4-4CF6-B253-CC4C4C02EB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0216" y="334429"/>
            <a:ext cx="8363567" cy="55408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937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D4DE-CA99-493F-A004-95A13410FCB7}"/>
              </a:ext>
            </a:extLst>
          </p:cNvPr>
          <p:cNvSpPr>
            <a:spLocks noGrp="1"/>
          </p:cNvSpPr>
          <p:nvPr>
            <p:ph type="title"/>
          </p:nvPr>
        </p:nvSpPr>
        <p:spPr>
          <a:xfrm>
            <a:off x="650810" y="243829"/>
            <a:ext cx="8096250" cy="1081118"/>
          </a:xfrm>
        </p:spPr>
        <p:txBody>
          <a:bodyPr>
            <a:normAutofit/>
          </a:bodyPr>
          <a:lstStyle/>
          <a:p>
            <a:r>
              <a:rPr lang="en-US" dirty="0"/>
              <a:t>Teal Lake Senior Living Community</a:t>
            </a:r>
          </a:p>
        </p:txBody>
      </p:sp>
      <p:sp>
        <p:nvSpPr>
          <p:cNvPr id="3" name="Content Placeholder 2">
            <a:extLst>
              <a:ext uri="{FF2B5EF4-FFF2-40B4-BE49-F238E27FC236}">
                <a16:creationId xmlns:a16="http://schemas.microsoft.com/office/drawing/2014/main" id="{5C2EB78B-C3D0-4B97-B24A-75B6A123A60D}"/>
              </a:ext>
            </a:extLst>
          </p:cNvPr>
          <p:cNvSpPr>
            <a:spLocks noGrp="1"/>
          </p:cNvSpPr>
          <p:nvPr>
            <p:ph idx="1"/>
          </p:nvPr>
        </p:nvSpPr>
        <p:spPr>
          <a:xfrm>
            <a:off x="630936" y="1554480"/>
            <a:ext cx="5503195" cy="4528940"/>
          </a:xfrm>
        </p:spPr>
        <p:txBody>
          <a:bodyPr>
            <a:normAutofit fontScale="77500" lnSpcReduction="20000"/>
          </a:bodyPr>
          <a:lstStyle/>
          <a:p>
            <a:pPr>
              <a:lnSpc>
                <a:spcPct val="110000"/>
              </a:lnSpc>
              <a:buFont typeface="Wingdings" panose="05000000000000000000" pitchFamily="2" charset="2"/>
              <a:buChar char="§"/>
            </a:pPr>
            <a:r>
              <a:rPr lang="en-US" sz="2300" dirty="0"/>
              <a:t>The Teal Lake Senior Living Community project served as the catalyst for the revitalization of a 32-acre vacant brownfield site that had been idle since historic mining operations ceased. </a:t>
            </a:r>
          </a:p>
          <a:p>
            <a:pPr>
              <a:lnSpc>
                <a:spcPct val="110000"/>
              </a:lnSpc>
              <a:buFont typeface="Wingdings" panose="05000000000000000000" pitchFamily="2" charset="2"/>
              <a:buChar char="§"/>
            </a:pPr>
            <a:r>
              <a:rPr lang="en-US" sz="2300" dirty="0"/>
              <a:t>Project involved the redevelopment of a former mining operations area with waste rock piles, contaminated soil and other debris. </a:t>
            </a:r>
          </a:p>
          <a:p>
            <a:pPr>
              <a:lnSpc>
                <a:spcPct val="110000"/>
              </a:lnSpc>
              <a:buFont typeface="Wingdings" panose="05000000000000000000" pitchFamily="2" charset="2"/>
              <a:buChar char="§"/>
            </a:pPr>
            <a:r>
              <a:rPr lang="en-US" sz="2300" dirty="0"/>
              <a:t>Included an extension of a road and utilities.</a:t>
            </a:r>
          </a:p>
          <a:p>
            <a:pPr>
              <a:lnSpc>
                <a:spcPct val="110000"/>
              </a:lnSpc>
              <a:buFont typeface="Wingdings" panose="05000000000000000000" pitchFamily="2" charset="2"/>
              <a:buChar char="§"/>
            </a:pPr>
            <a:r>
              <a:rPr lang="en-US" sz="2300" dirty="0"/>
              <a:t>Construction of a 32,000-square-foot, 40-unit assisted living facility. </a:t>
            </a:r>
          </a:p>
          <a:p>
            <a:pPr>
              <a:lnSpc>
                <a:spcPct val="110000"/>
              </a:lnSpc>
              <a:buFont typeface="Wingdings" panose="05000000000000000000" pitchFamily="2" charset="2"/>
              <a:buChar char="§"/>
            </a:pPr>
            <a:r>
              <a:rPr lang="en-US" sz="2300" dirty="0"/>
              <a:t>A Brownfield Plan, in conjunction with the Marquette County Land Bank, was utilized to off-set eligible environmental and non-environmental costs. </a:t>
            </a:r>
          </a:p>
          <a:p>
            <a:endParaRPr lang="en-US" dirty="0"/>
          </a:p>
        </p:txBody>
      </p:sp>
      <p:pic>
        <p:nvPicPr>
          <p:cNvPr id="5" name="Picture 4" descr="A tree in a grassy field&#10;&#10;Description automatically generated">
            <a:extLst>
              <a:ext uri="{FF2B5EF4-FFF2-40B4-BE49-F238E27FC236}">
                <a16:creationId xmlns:a16="http://schemas.microsoft.com/office/drawing/2014/main" id="{7E316C34-00DA-4577-AA59-5AF612D0AE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78180" y="1577340"/>
            <a:ext cx="2468880" cy="1851660"/>
          </a:xfrm>
          <a:prstGeom prst="rect">
            <a:avLst/>
          </a:prstGeom>
          <a:ln>
            <a:noFill/>
          </a:ln>
          <a:effectLst>
            <a:outerShdw blurRad="292100" dist="139700" dir="2700000" algn="tl" rotWithShape="0">
              <a:srgbClr val="333333">
                <a:alpha val="65000"/>
              </a:srgbClr>
            </a:outerShdw>
          </a:effectLst>
        </p:spPr>
      </p:pic>
      <p:pic>
        <p:nvPicPr>
          <p:cNvPr id="7" name="Picture 6" descr="A sign on the side of the road&#10;&#10;Description automatically generated">
            <a:extLst>
              <a:ext uri="{FF2B5EF4-FFF2-40B4-BE49-F238E27FC236}">
                <a16:creationId xmlns:a16="http://schemas.microsoft.com/office/drawing/2014/main" id="{B12F9AED-7A26-4B75-81ED-182987F5C37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78180" y="3681393"/>
            <a:ext cx="2468880" cy="19839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77211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10C59-86A2-1FB4-50B4-9E91AD22D885}"/>
              </a:ext>
            </a:extLst>
          </p:cNvPr>
          <p:cNvSpPr>
            <a:spLocks noGrp="1"/>
          </p:cNvSpPr>
          <p:nvPr>
            <p:ph type="title"/>
          </p:nvPr>
        </p:nvSpPr>
        <p:spPr/>
        <p:txBody>
          <a:bodyPr/>
          <a:lstStyle/>
          <a:p>
            <a:r>
              <a:rPr lang="en-US" dirty="0"/>
              <a:t>Teal Lake Senior Living Community</a:t>
            </a:r>
          </a:p>
        </p:txBody>
      </p:sp>
      <p:pic>
        <p:nvPicPr>
          <p:cNvPr id="10" name="Picture 9" descr="A house with trees in the background&#10;&#10;Description generated with very high confidence">
            <a:extLst>
              <a:ext uri="{FF2B5EF4-FFF2-40B4-BE49-F238E27FC236}">
                <a16:creationId xmlns:a16="http://schemas.microsoft.com/office/drawing/2014/main" id="{A60F90C1-446E-D7D4-B64B-FA51AD99D03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563565" y="1573310"/>
            <a:ext cx="2642455" cy="2170015"/>
          </a:xfrm>
          <a:prstGeom prst="rect">
            <a:avLst/>
          </a:prstGeom>
          <a:ln>
            <a:noFill/>
          </a:ln>
          <a:effectLst>
            <a:outerShdw blurRad="292100" dist="139700" dir="2700000" algn="tl" rotWithShape="0">
              <a:srgbClr val="333333">
                <a:alpha val="65000"/>
              </a:srgbClr>
            </a:outerShdw>
          </a:effectLst>
        </p:spPr>
      </p:pic>
      <p:pic>
        <p:nvPicPr>
          <p:cNvPr id="12" name="Picture 11" descr="A living room filled with furniture and a fire place&#10;&#10;Description generated with very high confidence">
            <a:extLst>
              <a:ext uri="{FF2B5EF4-FFF2-40B4-BE49-F238E27FC236}">
                <a16:creationId xmlns:a16="http://schemas.microsoft.com/office/drawing/2014/main" id="{DE14D779-60BB-D6C7-6380-B915BD78D28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63566" y="3972670"/>
            <a:ext cx="2642454" cy="2170015"/>
          </a:xfrm>
          <a:prstGeom prst="rect">
            <a:avLst/>
          </a:prstGeom>
          <a:ln>
            <a:noFill/>
          </a:ln>
          <a:effectLst>
            <a:outerShdw blurRad="292100" dist="139700" dir="2700000" algn="tl" rotWithShape="0">
              <a:srgbClr val="333333">
                <a:alpha val="65000"/>
              </a:srgbClr>
            </a:outerShdw>
          </a:effectLst>
        </p:spPr>
      </p:pic>
      <p:pic>
        <p:nvPicPr>
          <p:cNvPr id="14" name="Picture 13" descr="A picture containing outdoor, sky, ground, dirt&#10;&#10;Description automatically generated">
            <a:extLst>
              <a:ext uri="{FF2B5EF4-FFF2-40B4-BE49-F238E27FC236}">
                <a16:creationId xmlns:a16="http://schemas.microsoft.com/office/drawing/2014/main" id="{E91DCE05-E2C2-9C74-4756-356A6D8C66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2952" y="1573310"/>
            <a:ext cx="3438524" cy="2578893"/>
          </a:xfrm>
          <a:prstGeom prst="rect">
            <a:avLst/>
          </a:prstGeom>
          <a:ln>
            <a:noFill/>
          </a:ln>
          <a:effectLst>
            <a:outerShdw blurRad="292100" dist="139700" dir="2700000" algn="tl" rotWithShape="0">
              <a:srgbClr val="333333">
                <a:alpha val="65000"/>
              </a:srgbClr>
            </a:outerShdw>
          </a:effectLst>
        </p:spPr>
      </p:pic>
      <p:pic>
        <p:nvPicPr>
          <p:cNvPr id="16" name="Picture 15" descr="A walkway leading to a building&#10;&#10;Description automatically generated with low confidence">
            <a:extLst>
              <a:ext uri="{FF2B5EF4-FFF2-40B4-BE49-F238E27FC236}">
                <a16:creationId xmlns:a16="http://schemas.microsoft.com/office/drawing/2014/main" id="{DC0495DD-C18E-77F0-7663-93D6EA4AFBA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11149" y="3743325"/>
            <a:ext cx="3643086" cy="24281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3952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itle 1">
            <a:extLst>
              <a:ext uri="{FF2B5EF4-FFF2-40B4-BE49-F238E27FC236}">
                <a16:creationId xmlns:a16="http://schemas.microsoft.com/office/drawing/2014/main" id="{EB7F6238-910C-4445-8784-50FF5BF97DB1}"/>
              </a:ext>
            </a:extLst>
          </p:cNvPr>
          <p:cNvSpPr>
            <a:spLocks noGrp="1" noChangeArrowheads="1"/>
          </p:cNvSpPr>
          <p:nvPr>
            <p:ph type="title"/>
          </p:nvPr>
        </p:nvSpPr>
        <p:spPr>
          <a:xfrm>
            <a:off x="606490" y="30163"/>
            <a:ext cx="8537510" cy="1490727"/>
          </a:xfrm>
        </p:spPr>
        <p:txBody>
          <a:bodyPr>
            <a:normAutofit/>
          </a:bodyPr>
          <a:lstStyle/>
          <a:p>
            <a:r>
              <a:rPr lang="en-US" altLang="en-US" dirty="0">
                <a:ea typeface="Calibri" panose="020F0502020204030204" pitchFamily="34" charset="0"/>
                <a:cs typeface="Arial" panose="020B0604020202020204" pitchFamily="34" charset="0"/>
              </a:rPr>
              <a:t>Teal Lake Senior Living Community -Outcomes</a:t>
            </a:r>
          </a:p>
        </p:txBody>
      </p:sp>
      <p:sp>
        <p:nvSpPr>
          <p:cNvPr id="6147" name="Content Placeholder 2">
            <a:extLst>
              <a:ext uri="{FF2B5EF4-FFF2-40B4-BE49-F238E27FC236}">
                <a16:creationId xmlns:a16="http://schemas.microsoft.com/office/drawing/2014/main" id="{D9AC77E6-4C03-4BC5-8B4A-CBD38E793920}"/>
              </a:ext>
            </a:extLst>
          </p:cNvPr>
          <p:cNvSpPr>
            <a:spLocks noGrp="1"/>
          </p:cNvSpPr>
          <p:nvPr>
            <p:ph idx="1"/>
          </p:nvPr>
        </p:nvSpPr>
        <p:spPr>
          <a:xfrm>
            <a:off x="4857501" y="1590260"/>
            <a:ext cx="4079330" cy="2732087"/>
          </a:xfrm>
        </p:spPr>
        <p:txBody>
          <a:bodyPr>
            <a:noAutofit/>
          </a:bodyPr>
          <a:lstStyle/>
          <a:p>
            <a:pPr marL="0" indent="0">
              <a:buNone/>
              <a:defRPr/>
            </a:pPr>
            <a:r>
              <a:rPr lang="en-US" altLang="en-US" sz="2000" b="1" dirty="0"/>
              <a:t>Project Statistics</a:t>
            </a:r>
          </a:p>
          <a:p>
            <a:pPr>
              <a:buFont typeface="Wingdings" panose="05000000000000000000" pitchFamily="2" charset="2"/>
              <a:buChar char="§"/>
              <a:defRPr/>
            </a:pPr>
            <a:r>
              <a:rPr lang="en-US" altLang="en-US" sz="1800" dirty="0"/>
              <a:t>Project Investment - ~$5,572,000</a:t>
            </a:r>
          </a:p>
          <a:p>
            <a:pPr>
              <a:buFont typeface="Wingdings" panose="05000000000000000000" pitchFamily="2" charset="2"/>
              <a:buChar char="§"/>
              <a:defRPr/>
            </a:pPr>
            <a:r>
              <a:rPr lang="en-US" altLang="en-US" sz="1800" dirty="0"/>
              <a:t>Developer Reimbursement - ~$1,500,000</a:t>
            </a:r>
          </a:p>
          <a:p>
            <a:pPr>
              <a:buFont typeface="Wingdings" panose="05000000000000000000" pitchFamily="2" charset="2"/>
              <a:buChar char="§"/>
              <a:defRPr/>
            </a:pPr>
            <a:r>
              <a:rPr lang="en-US" altLang="en-US" sz="1800" dirty="0"/>
              <a:t>New Jobs – 26</a:t>
            </a:r>
          </a:p>
          <a:p>
            <a:pPr>
              <a:buFont typeface="Wingdings" panose="05000000000000000000" pitchFamily="2" charset="2"/>
              <a:buChar char="§"/>
              <a:defRPr/>
            </a:pPr>
            <a:r>
              <a:rPr lang="en-US" altLang="en-US" sz="1800" dirty="0"/>
              <a:t>Property Area - 6.4 acres</a:t>
            </a:r>
          </a:p>
          <a:p>
            <a:pPr marL="457200" lvl="1" indent="0">
              <a:buFont typeface="Arial" panose="020B0604020202020204" pitchFamily="34" charset="0"/>
              <a:buNone/>
              <a:defRPr/>
            </a:pPr>
            <a:endParaRPr lang="en-US" altLang="en-US" sz="1600" dirty="0"/>
          </a:p>
        </p:txBody>
      </p:sp>
      <p:sp>
        <p:nvSpPr>
          <p:cNvPr id="2" name="TextBox 1">
            <a:extLst>
              <a:ext uri="{FF2B5EF4-FFF2-40B4-BE49-F238E27FC236}">
                <a16:creationId xmlns:a16="http://schemas.microsoft.com/office/drawing/2014/main" id="{5BA9C3FE-3258-8215-5892-563233248771}"/>
              </a:ext>
            </a:extLst>
          </p:cNvPr>
          <p:cNvSpPr txBox="1"/>
          <p:nvPr/>
        </p:nvSpPr>
        <p:spPr>
          <a:xfrm>
            <a:off x="606490" y="3746700"/>
            <a:ext cx="5938838" cy="1785104"/>
          </a:xfrm>
          <a:prstGeom prst="rect">
            <a:avLst/>
          </a:prstGeom>
          <a:noFill/>
        </p:spPr>
        <p:txBody>
          <a:bodyPr wrap="square" rtlCol="0">
            <a:spAutoFit/>
          </a:bodyPr>
          <a:lstStyle/>
          <a:p>
            <a:pPr>
              <a:defRPr/>
            </a:pPr>
            <a:r>
              <a:rPr lang="en-US" altLang="en-US" sz="2000" b="1" dirty="0"/>
              <a:t>Funding Sources</a:t>
            </a:r>
          </a:p>
          <a:p>
            <a:pPr marL="285750" indent="-285750">
              <a:buFont typeface="Wingdings" panose="05000000000000000000" pitchFamily="2" charset="2"/>
              <a:buChar char="§"/>
              <a:defRPr/>
            </a:pPr>
            <a:r>
              <a:rPr lang="en-US" altLang="en-US" dirty="0"/>
              <a:t>EPA Brownfield Assessment Grant - $44,000</a:t>
            </a:r>
          </a:p>
          <a:p>
            <a:pPr marL="285750" indent="-285750">
              <a:buFont typeface="Wingdings" panose="05000000000000000000" pitchFamily="2" charset="2"/>
              <a:buChar char="§"/>
              <a:defRPr/>
            </a:pPr>
            <a:r>
              <a:rPr lang="en-US" altLang="en-US" dirty="0"/>
              <a:t>City of Negaunee - $172,000</a:t>
            </a:r>
          </a:p>
          <a:p>
            <a:pPr marL="285750" indent="-285750">
              <a:buFont typeface="Wingdings" panose="05000000000000000000" pitchFamily="2" charset="2"/>
              <a:buChar char="§"/>
              <a:defRPr/>
            </a:pPr>
            <a:r>
              <a:rPr lang="en-US" altLang="en-US" dirty="0"/>
              <a:t>Hinkson Negaunee Properties LLC - $942,000</a:t>
            </a:r>
          </a:p>
          <a:p>
            <a:pPr marL="285750" indent="-285750">
              <a:buFont typeface="Wingdings" panose="05000000000000000000" pitchFamily="2" charset="2"/>
              <a:buChar char="§"/>
              <a:defRPr/>
            </a:pPr>
            <a:r>
              <a:rPr lang="en-US" altLang="en-US" dirty="0"/>
              <a:t>Marquette County Land Bank - $184,000</a:t>
            </a:r>
          </a:p>
          <a:p>
            <a:pPr marL="285750" indent="-285750">
              <a:buFont typeface="Wingdings" panose="05000000000000000000" pitchFamily="2" charset="2"/>
              <a:buChar char="§"/>
              <a:defRPr/>
            </a:pPr>
            <a:r>
              <a:rPr lang="en-US" altLang="en-US" dirty="0"/>
              <a:t>Brownfield TIF Reimbursement - $2,514,000</a:t>
            </a:r>
            <a:endParaRPr lang="en-US" altLang="en-US" sz="1400" dirty="0"/>
          </a:p>
        </p:txBody>
      </p:sp>
      <p:sp>
        <p:nvSpPr>
          <p:cNvPr id="4" name="TextBox 3">
            <a:extLst>
              <a:ext uri="{FF2B5EF4-FFF2-40B4-BE49-F238E27FC236}">
                <a16:creationId xmlns:a16="http://schemas.microsoft.com/office/drawing/2014/main" id="{38DBFBC0-E3EB-3AB3-4F49-64CB7B71ED13}"/>
              </a:ext>
            </a:extLst>
          </p:cNvPr>
          <p:cNvSpPr txBox="1"/>
          <p:nvPr/>
        </p:nvSpPr>
        <p:spPr>
          <a:xfrm>
            <a:off x="207169" y="1564270"/>
            <a:ext cx="4838700" cy="2062103"/>
          </a:xfrm>
          <a:prstGeom prst="rect">
            <a:avLst/>
          </a:prstGeom>
          <a:noFill/>
        </p:spPr>
        <p:txBody>
          <a:bodyPr wrap="square" rtlCol="0">
            <a:spAutoFit/>
          </a:bodyPr>
          <a:lstStyle/>
          <a:p>
            <a:pPr lvl="1">
              <a:defRPr/>
            </a:pPr>
            <a:r>
              <a:rPr lang="en-US" altLang="en-US" sz="2000" b="1" dirty="0"/>
              <a:t>Partnerships</a:t>
            </a:r>
          </a:p>
          <a:p>
            <a:pPr marL="742950" lvl="1" indent="-285750">
              <a:buFont typeface="Wingdings" panose="05000000000000000000" pitchFamily="2" charset="2"/>
              <a:buChar char="§"/>
              <a:defRPr/>
            </a:pPr>
            <a:r>
              <a:rPr lang="en-US" altLang="en-US" sz="1800" dirty="0"/>
              <a:t>City of Negaunee</a:t>
            </a:r>
          </a:p>
          <a:p>
            <a:pPr marL="742950" lvl="1" indent="-285750">
              <a:buFont typeface="Wingdings" panose="05000000000000000000" pitchFamily="2" charset="2"/>
              <a:buChar char="§"/>
              <a:defRPr/>
            </a:pPr>
            <a:r>
              <a:rPr lang="en-US" altLang="en-US" sz="1800" dirty="0"/>
              <a:t>Hinkson Negaunee Properties LLC</a:t>
            </a:r>
          </a:p>
          <a:p>
            <a:pPr marL="742950" lvl="1" indent="-285750">
              <a:buFont typeface="Wingdings" panose="05000000000000000000" pitchFamily="2" charset="2"/>
              <a:buChar char="§"/>
              <a:defRPr/>
            </a:pPr>
            <a:r>
              <a:rPr lang="en-US" altLang="en-US" sz="1800" dirty="0"/>
              <a:t>Marquette County Brownfield Redevelopment Authority</a:t>
            </a:r>
          </a:p>
          <a:p>
            <a:pPr marL="742950" lvl="1" indent="-285750">
              <a:buFont typeface="Wingdings" panose="05000000000000000000" pitchFamily="2" charset="2"/>
              <a:buChar char="§"/>
              <a:defRPr/>
            </a:pPr>
            <a:r>
              <a:rPr lang="en-US" altLang="en-US" sz="1800" dirty="0"/>
              <a:t>Marquette County Land Bank </a:t>
            </a:r>
          </a:p>
          <a:p>
            <a:pPr>
              <a:buFont typeface="Wingdings" panose="05000000000000000000" pitchFamily="2" charset="2"/>
              <a:buChar char="§"/>
              <a:defRPr/>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9F0BF726-6765-4473-9F22-4EEEC347CA2B}"/>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ea typeface="ＭＳ Ｐゴシック" panose="020B0600070205080204" pitchFamily="34" charset="-128"/>
              </a:rPr>
              <a:t>Overview</a:t>
            </a:r>
          </a:p>
        </p:txBody>
      </p:sp>
      <p:sp>
        <p:nvSpPr>
          <p:cNvPr id="20483" name="Content Placeholder 2">
            <a:extLst>
              <a:ext uri="{FF2B5EF4-FFF2-40B4-BE49-F238E27FC236}">
                <a16:creationId xmlns:a16="http://schemas.microsoft.com/office/drawing/2014/main" id="{660E0E80-CD58-4882-B5E2-27DBEF1E01F0}"/>
              </a:ext>
            </a:extLst>
          </p:cNvPr>
          <p:cNvSpPr>
            <a:spLocks noGrp="1"/>
          </p:cNvSpPr>
          <p:nvPr>
            <p:ph idx="1"/>
          </p:nvPr>
        </p:nvSpPr>
        <p:spPr bwMode="auto">
          <a:xfrm>
            <a:off x="457200" y="1376363"/>
            <a:ext cx="8229600" cy="4749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altLang="en-US" dirty="0">
                <a:ea typeface="ＭＳ Ｐゴシック" panose="020B0600070205080204" pitchFamily="34" charset="-128"/>
              </a:rPr>
              <a:t>What do you have to work with?</a:t>
            </a:r>
          </a:p>
          <a:p>
            <a:endParaRPr lang="en-US" altLang="en-US" dirty="0">
              <a:ea typeface="ＭＳ Ｐゴシック" panose="020B0600070205080204" pitchFamily="34" charset="-128"/>
            </a:endParaRPr>
          </a:p>
        </p:txBody>
      </p:sp>
      <p:pic>
        <p:nvPicPr>
          <p:cNvPr id="20486" name="Picture 6">
            <a:extLst>
              <a:ext uri="{FF2B5EF4-FFF2-40B4-BE49-F238E27FC236}">
                <a16:creationId xmlns:a16="http://schemas.microsoft.com/office/drawing/2014/main" id="{8349A64D-E3B5-4920-A548-EEB58D473F44}"/>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32850"/>
          <a:stretch/>
        </p:blipFill>
        <p:spPr bwMode="auto">
          <a:xfrm>
            <a:off x="6268343" y="4639733"/>
            <a:ext cx="2247007" cy="14426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7" name="Picture 8" descr="H:\Projects\Projects_L\Louies Super Foods\Photos\IMG_5596.JPG">
            <a:extLst>
              <a:ext uri="{FF2B5EF4-FFF2-40B4-BE49-F238E27FC236}">
                <a16:creationId xmlns:a16="http://schemas.microsoft.com/office/drawing/2014/main" id="{4EA7F1AE-9E78-4123-A566-F272DBC74A6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9676" b="9039"/>
          <a:stretch/>
        </p:blipFill>
        <p:spPr bwMode="auto">
          <a:xfrm>
            <a:off x="3338721" y="4639733"/>
            <a:ext cx="2466557" cy="14426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10">
            <a:extLst>
              <a:ext uri="{FF2B5EF4-FFF2-40B4-BE49-F238E27FC236}">
                <a16:creationId xmlns:a16="http://schemas.microsoft.com/office/drawing/2014/main" id="{2C4C3266-4B13-466F-8A32-3294C0B2F41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6871" y="1990010"/>
            <a:ext cx="1738281" cy="24482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9" name="Picture 12" descr="H:\Projects\Projects_M\Marquette County\Marquette County visit- 8-2011\IMG_5542.JPG">
            <a:extLst>
              <a:ext uri="{FF2B5EF4-FFF2-40B4-BE49-F238E27FC236}">
                <a16:creationId xmlns:a16="http://schemas.microsoft.com/office/drawing/2014/main" id="{FEE1D928-64DA-4037-BE70-C9C8B1808955}"/>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b="9622"/>
          <a:stretch/>
        </p:blipFill>
        <p:spPr bwMode="auto">
          <a:xfrm>
            <a:off x="696871" y="4639733"/>
            <a:ext cx="2218872" cy="14426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14">
            <a:extLst>
              <a:ext uri="{FF2B5EF4-FFF2-40B4-BE49-F238E27FC236}">
                <a16:creationId xmlns:a16="http://schemas.microsoft.com/office/drawing/2014/main" id="{78DABE37-EA09-4364-8068-638CDFA1001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6409"/>
          <a:stretch/>
        </p:blipFill>
        <p:spPr bwMode="auto">
          <a:xfrm>
            <a:off x="6424043" y="1990011"/>
            <a:ext cx="2099429" cy="14950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90" name="Picture 13" descr="H:\Projects\Projects_M\Marquette County\Marquette County visit- 8-2011\IMG_5517.JPG">
            <a:extLst>
              <a:ext uri="{FF2B5EF4-FFF2-40B4-BE49-F238E27FC236}">
                <a16:creationId xmlns:a16="http://schemas.microsoft.com/office/drawing/2014/main" id="{9E0B0A1E-3209-47DB-9A00-566E63CF35C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084712" y="2928342"/>
            <a:ext cx="2099428" cy="15099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Picture 15">
            <a:extLst>
              <a:ext uri="{FF2B5EF4-FFF2-40B4-BE49-F238E27FC236}">
                <a16:creationId xmlns:a16="http://schemas.microsoft.com/office/drawing/2014/main" id="{4728864D-3197-4B07-BA60-BF8E563CEE31}"/>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b="1654"/>
          <a:stretch/>
        </p:blipFill>
        <p:spPr bwMode="auto">
          <a:xfrm>
            <a:off x="2871477" y="1990011"/>
            <a:ext cx="1805732" cy="24482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071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0B74E-F1FA-28E5-00E8-1A254ECA16A4}"/>
              </a:ext>
            </a:extLst>
          </p:cNvPr>
          <p:cNvSpPr>
            <a:spLocks noGrp="1"/>
          </p:cNvSpPr>
          <p:nvPr>
            <p:ph type="title"/>
          </p:nvPr>
        </p:nvSpPr>
        <p:spPr>
          <a:xfrm>
            <a:off x="623888" y="1709741"/>
            <a:ext cx="7886700" cy="2852737"/>
          </a:xfrm>
        </p:spPr>
        <p:txBody>
          <a:bodyPr anchor="b">
            <a:normAutofit/>
          </a:bodyPr>
          <a:lstStyle/>
          <a:p>
            <a:r>
              <a:rPr lang="en-US" dirty="0"/>
              <a:t>Eddy School</a:t>
            </a:r>
          </a:p>
        </p:txBody>
      </p:sp>
      <p:sp>
        <p:nvSpPr>
          <p:cNvPr id="3" name="Subtitle 2">
            <a:extLst>
              <a:ext uri="{FF2B5EF4-FFF2-40B4-BE49-F238E27FC236}">
                <a16:creationId xmlns:a16="http://schemas.microsoft.com/office/drawing/2014/main" id="{7F785792-EB65-651A-098E-D60BF5F20E7D}"/>
              </a:ext>
            </a:extLst>
          </p:cNvPr>
          <p:cNvSpPr>
            <a:spLocks noGrp="1"/>
          </p:cNvSpPr>
          <p:nvPr>
            <p:ph type="body" idx="1"/>
          </p:nvPr>
        </p:nvSpPr>
        <p:spPr>
          <a:xfrm>
            <a:off x="623888" y="4589466"/>
            <a:ext cx="7886700" cy="1500187"/>
          </a:xfrm>
        </p:spPr>
        <p:txBody>
          <a:bodyPr>
            <a:normAutofit/>
          </a:bodyPr>
          <a:lstStyle/>
          <a:p>
            <a:r>
              <a:rPr lang="en-US" dirty="0"/>
              <a:t>City of St. Clair</a:t>
            </a:r>
          </a:p>
          <a:p>
            <a:r>
              <a:rPr lang="en-US" dirty="0"/>
              <a:t>Population 5,354</a:t>
            </a:r>
          </a:p>
        </p:txBody>
      </p:sp>
    </p:spTree>
    <p:extLst>
      <p:ext uri="{BB962C8B-B14F-4D97-AF65-F5344CB8AC3E}">
        <p14:creationId xmlns:p14="http://schemas.microsoft.com/office/powerpoint/2010/main" val="2120525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ED21D-5737-F641-57F2-28F4B4D053F1}"/>
              </a:ext>
            </a:extLst>
          </p:cNvPr>
          <p:cNvSpPr>
            <a:spLocks noGrp="1"/>
          </p:cNvSpPr>
          <p:nvPr>
            <p:ph type="title"/>
          </p:nvPr>
        </p:nvSpPr>
        <p:spPr>
          <a:xfrm>
            <a:off x="628650" y="365128"/>
            <a:ext cx="7886700" cy="1015803"/>
          </a:xfrm>
        </p:spPr>
        <p:txBody>
          <a:bodyPr/>
          <a:lstStyle/>
          <a:p>
            <a:r>
              <a:rPr lang="en-US" dirty="0"/>
              <a:t>Eddy School</a:t>
            </a:r>
          </a:p>
        </p:txBody>
      </p:sp>
      <p:pic>
        <p:nvPicPr>
          <p:cNvPr id="5" name="Picture 4">
            <a:extLst>
              <a:ext uri="{FF2B5EF4-FFF2-40B4-BE49-F238E27FC236}">
                <a16:creationId xmlns:a16="http://schemas.microsoft.com/office/drawing/2014/main" id="{1012C9CC-6E2F-8C00-B26A-88DC6E9C3E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4420" y="1455682"/>
            <a:ext cx="6995160" cy="4616493"/>
          </a:xfrm>
          <a:prstGeom prst="rect">
            <a:avLst/>
          </a:prstGeom>
        </p:spPr>
      </p:pic>
    </p:spTree>
    <p:extLst>
      <p:ext uri="{BB962C8B-B14F-4D97-AF65-F5344CB8AC3E}">
        <p14:creationId xmlns:p14="http://schemas.microsoft.com/office/powerpoint/2010/main" val="6873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ED21D-5737-F641-57F2-28F4B4D053F1}"/>
              </a:ext>
            </a:extLst>
          </p:cNvPr>
          <p:cNvSpPr>
            <a:spLocks noGrp="1"/>
          </p:cNvSpPr>
          <p:nvPr>
            <p:ph type="title"/>
          </p:nvPr>
        </p:nvSpPr>
        <p:spPr>
          <a:xfrm>
            <a:off x="628650" y="365128"/>
            <a:ext cx="7886700" cy="997141"/>
          </a:xfrm>
        </p:spPr>
        <p:txBody>
          <a:bodyPr/>
          <a:lstStyle/>
          <a:p>
            <a:r>
              <a:rPr lang="en-US" dirty="0"/>
              <a:t>Eddy School</a:t>
            </a:r>
          </a:p>
        </p:txBody>
      </p:sp>
      <p:pic>
        <p:nvPicPr>
          <p:cNvPr id="5" name="Content Placeholder 4" descr="A picture containing grass, sky, outdoor&#10;&#10;Description automatically generated">
            <a:extLst>
              <a:ext uri="{FF2B5EF4-FFF2-40B4-BE49-F238E27FC236}">
                <a16:creationId xmlns:a16="http://schemas.microsoft.com/office/drawing/2014/main" id="{0AA0F5DE-B546-83B1-4C2C-F5EF898F4631}"/>
              </a:ext>
            </a:extLst>
          </p:cNvPr>
          <p:cNvPicPr>
            <a:picLocks noGrp="1" noChangeAspect="1"/>
          </p:cNvPicPr>
          <p:nvPr>
            <p:ph idx="1"/>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1671108" y="1567543"/>
            <a:ext cx="5801784" cy="2562330"/>
          </a:xfrm>
          <a:prstGeom prst="rect">
            <a:avLst/>
          </a:prstGeom>
          <a:ln>
            <a:noFill/>
          </a:ln>
          <a:effectLst>
            <a:outerShdw blurRad="292100" dist="139700" dir="2700000" algn="tl" rotWithShape="0">
              <a:srgbClr val="333333">
                <a:alpha val="65000"/>
              </a:srgbClr>
            </a:outerShdw>
          </a:effectLst>
        </p:spPr>
      </p:pic>
      <p:pic>
        <p:nvPicPr>
          <p:cNvPr id="7" name="Picture 6" descr="A white car parked in front of a building&#10;&#10;Description automatically generated with medium confidence">
            <a:extLst>
              <a:ext uri="{FF2B5EF4-FFF2-40B4-BE49-F238E27FC236}">
                <a16:creationId xmlns:a16="http://schemas.microsoft.com/office/drawing/2014/main" id="{53786783-32E1-43E7-38DE-D33698CC84C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1547" y="3753643"/>
            <a:ext cx="4099727" cy="1662417"/>
          </a:xfrm>
          <a:prstGeom prst="rect">
            <a:avLst/>
          </a:prstGeom>
          <a:ln>
            <a:noFill/>
          </a:ln>
          <a:effectLst>
            <a:outerShdw blurRad="292100" dist="139700" dir="2700000" algn="tl" rotWithShape="0">
              <a:srgbClr val="333333">
                <a:alpha val="65000"/>
              </a:srgbClr>
            </a:outerShdw>
          </a:effectLst>
        </p:spPr>
      </p:pic>
      <p:pic>
        <p:nvPicPr>
          <p:cNvPr id="9" name="Picture 8" descr="A picture containing sky, outdoor, tree, ground&#10;&#10;Description automatically generated">
            <a:extLst>
              <a:ext uri="{FF2B5EF4-FFF2-40B4-BE49-F238E27FC236}">
                <a16:creationId xmlns:a16="http://schemas.microsoft.com/office/drawing/2014/main" id="{601FDA83-3E90-5E47-B71F-DFA6EA0EBA0B}"/>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4240402" y="4458226"/>
            <a:ext cx="4572001" cy="16644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6568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ED21D-5737-F641-57F2-28F4B4D053F1}"/>
              </a:ext>
            </a:extLst>
          </p:cNvPr>
          <p:cNvSpPr>
            <a:spLocks noGrp="1"/>
          </p:cNvSpPr>
          <p:nvPr>
            <p:ph type="title"/>
          </p:nvPr>
        </p:nvSpPr>
        <p:spPr>
          <a:xfrm>
            <a:off x="628650" y="365128"/>
            <a:ext cx="7886700" cy="1025133"/>
          </a:xfrm>
        </p:spPr>
        <p:txBody>
          <a:bodyPr/>
          <a:lstStyle/>
          <a:p>
            <a:r>
              <a:rPr lang="en-US" dirty="0"/>
              <a:t>Eddy School</a:t>
            </a:r>
          </a:p>
        </p:txBody>
      </p:sp>
      <p:sp>
        <p:nvSpPr>
          <p:cNvPr id="3" name="Content Placeholder 2">
            <a:extLst>
              <a:ext uri="{FF2B5EF4-FFF2-40B4-BE49-F238E27FC236}">
                <a16:creationId xmlns:a16="http://schemas.microsoft.com/office/drawing/2014/main" id="{B8DE09F0-4CD9-F3BD-9EEE-61D95BC32FDC}"/>
              </a:ext>
            </a:extLst>
          </p:cNvPr>
          <p:cNvSpPr>
            <a:spLocks noGrp="1"/>
          </p:cNvSpPr>
          <p:nvPr>
            <p:ph idx="1"/>
          </p:nvPr>
        </p:nvSpPr>
        <p:spPr>
          <a:xfrm>
            <a:off x="628650" y="1554480"/>
            <a:ext cx="7886700" cy="4565127"/>
          </a:xfrm>
        </p:spPr>
        <p:txBody>
          <a:bodyPr>
            <a:normAutofit lnSpcReduction="10000"/>
          </a:bodyPr>
          <a:lstStyle/>
          <a:p>
            <a:pPr>
              <a:buFont typeface="Wingdings" panose="05000000000000000000" pitchFamily="2" charset="2"/>
              <a:buChar char="§"/>
            </a:pPr>
            <a:r>
              <a:rPr lang="en-US" dirty="0"/>
              <a:t>Collaborative effort between land bank and school system.</a:t>
            </a:r>
          </a:p>
          <a:p>
            <a:pPr>
              <a:buFont typeface="Wingdings" panose="05000000000000000000" pitchFamily="2" charset="2"/>
              <a:buChar char="§"/>
            </a:pPr>
            <a:r>
              <a:rPr lang="en-US" dirty="0"/>
              <a:t>Land bank acquired property, lease back on one of the schools for three years.</a:t>
            </a:r>
          </a:p>
          <a:p>
            <a:pPr>
              <a:buFont typeface="Wingdings" panose="05000000000000000000" pitchFamily="2" charset="2"/>
              <a:buChar char="§"/>
            </a:pPr>
            <a:r>
              <a:rPr lang="en-US" dirty="0"/>
              <a:t>Adaptive reuse plan for two excess elementary school buildings on a single parcel of land.</a:t>
            </a:r>
          </a:p>
          <a:p>
            <a:pPr>
              <a:buFont typeface="Wingdings" panose="05000000000000000000" pitchFamily="2" charset="2"/>
              <a:buChar char="§"/>
            </a:pPr>
            <a:r>
              <a:rPr lang="en-US" dirty="0"/>
              <a:t>The Eddy School building has been redeveloped for an assortment of community, non-profit, and commercial office spaces.</a:t>
            </a:r>
          </a:p>
          <a:p>
            <a:pPr>
              <a:buFont typeface="Wingdings" panose="05000000000000000000" pitchFamily="2" charset="2"/>
              <a:buChar char="§"/>
            </a:pPr>
            <a:r>
              <a:rPr lang="en-US" dirty="0"/>
              <a:t>Vacant land between these two schools will be used for senior housing development, including assisted living and independent living. </a:t>
            </a:r>
          </a:p>
          <a:p>
            <a:pPr>
              <a:buFont typeface="Wingdings" panose="05000000000000000000" pitchFamily="2" charset="2"/>
              <a:buChar char="§"/>
            </a:pPr>
            <a:r>
              <a:rPr lang="en-US" dirty="0"/>
              <a:t>The second school property specific end uses are not defined. </a:t>
            </a:r>
          </a:p>
        </p:txBody>
      </p:sp>
    </p:spTree>
    <p:extLst>
      <p:ext uri="{BB962C8B-B14F-4D97-AF65-F5344CB8AC3E}">
        <p14:creationId xmlns:p14="http://schemas.microsoft.com/office/powerpoint/2010/main" val="35473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61F4F5-AD0C-4B35-8B6C-24009E23A6C6}"/>
              </a:ext>
            </a:extLst>
          </p:cNvPr>
          <p:cNvSpPr txBox="1"/>
          <p:nvPr/>
        </p:nvSpPr>
        <p:spPr>
          <a:xfrm>
            <a:off x="4400550" y="1549841"/>
            <a:ext cx="4463532" cy="281814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entury Gothic" panose="020F0302020204030204"/>
                <a:ea typeface="+mn-ea"/>
                <a:cs typeface="+mn-cs"/>
              </a:rPr>
              <a:t>Project Statistics</a:t>
            </a:r>
          </a:p>
          <a:p>
            <a:pPr marL="267891" marR="0" lvl="0" indent="-267891"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Private Investment - $25,000,000</a:t>
            </a:r>
          </a:p>
          <a:p>
            <a:pPr marL="267891" marR="0" lvl="0" indent="-267891"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Public Investment - $0</a:t>
            </a:r>
          </a:p>
          <a:p>
            <a:pPr marL="267891" marR="0" lvl="0" indent="-267891"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Jobs Created – 35</a:t>
            </a:r>
          </a:p>
          <a:p>
            <a:pPr marL="267891" marR="0" lvl="0" indent="-267891"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6-year Brownfield Plan</a:t>
            </a:r>
          </a:p>
          <a:p>
            <a:pPr marL="267891" marR="0" lvl="0" indent="-267891"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Two schools redeveloped</a:t>
            </a:r>
          </a:p>
          <a:p>
            <a:pPr marL="267891" marR="0" lvl="0" indent="-267891"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56,000 sq.ft. senior housing</a:t>
            </a:r>
          </a:p>
          <a:p>
            <a:pPr marL="267891" marR="0" lvl="0" indent="-267891"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Senior Independent living</a:t>
            </a:r>
          </a:p>
          <a:p>
            <a:pPr marL="267891" marR="0" lvl="0" indent="-267891"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3"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EE47E844-630A-43FA-A0AA-F79BADD095C5}"/>
              </a:ext>
            </a:extLst>
          </p:cNvPr>
          <p:cNvSpPr txBox="1"/>
          <p:nvPr/>
        </p:nvSpPr>
        <p:spPr>
          <a:xfrm>
            <a:off x="551072" y="1502047"/>
            <a:ext cx="3849478" cy="178510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
                <a:srgbClr val="7F6000"/>
              </a:buClr>
              <a:buSzTx/>
              <a:buFontTx/>
              <a:buNone/>
              <a:tabLst/>
              <a:defRPr/>
            </a:pPr>
            <a:r>
              <a:rPr kumimoji="0" lang="en-US" sz="2000" b="1" i="0" u="none" strike="noStrike" kern="1200" cap="none" spc="0" normalizeH="0" baseline="0" noProof="0" dirty="0">
                <a:ln>
                  <a:noFill/>
                </a:ln>
                <a:solidFill>
                  <a:srgbClr val="000000"/>
                </a:solidFill>
                <a:effectLst/>
                <a:uLnTx/>
                <a:uFillTx/>
                <a:latin typeface="Century Gothic" panose="020F0302020204030204"/>
                <a:ea typeface="+mn-ea"/>
                <a:cs typeface="+mn-cs"/>
              </a:rPr>
              <a:t>Partnerships</a:t>
            </a:r>
          </a:p>
          <a:p>
            <a:pPr marL="267891" marR="0" lvl="0" indent="-267891"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Eddy Development LLC</a:t>
            </a:r>
          </a:p>
          <a:p>
            <a:pPr marL="267891" marR="0" lvl="0" indent="-267891"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St. Clair County Brownfield Redevelopment Authority</a:t>
            </a:r>
          </a:p>
          <a:p>
            <a:pPr marL="267891" marR="0" lvl="0" indent="-267891"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St. Clair County Land Bank</a:t>
            </a:r>
          </a:p>
          <a:p>
            <a:pPr marL="267891" marR="0" lvl="0" indent="-267891"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City of St. Clair</a:t>
            </a:r>
          </a:p>
        </p:txBody>
      </p:sp>
      <p:sp>
        <p:nvSpPr>
          <p:cNvPr id="5" name="Title 1">
            <a:extLst>
              <a:ext uri="{FF2B5EF4-FFF2-40B4-BE49-F238E27FC236}">
                <a16:creationId xmlns:a16="http://schemas.microsoft.com/office/drawing/2014/main" id="{A354E159-55B5-45BD-370F-1D09B088946A}"/>
              </a:ext>
            </a:extLst>
          </p:cNvPr>
          <p:cNvSpPr>
            <a:spLocks noGrp="1"/>
          </p:cNvSpPr>
          <p:nvPr>
            <p:ph type="title"/>
          </p:nvPr>
        </p:nvSpPr>
        <p:spPr>
          <a:xfrm>
            <a:off x="628650" y="365129"/>
            <a:ext cx="7886700" cy="1032018"/>
          </a:xfrm>
        </p:spPr>
        <p:txBody>
          <a:bodyPr/>
          <a:lstStyle/>
          <a:p>
            <a:r>
              <a:rPr lang="en-US" dirty="0"/>
              <a:t>Eddy School - Outcomes</a:t>
            </a:r>
          </a:p>
        </p:txBody>
      </p:sp>
      <p:sp>
        <p:nvSpPr>
          <p:cNvPr id="4" name="TextBox 3">
            <a:extLst>
              <a:ext uri="{FF2B5EF4-FFF2-40B4-BE49-F238E27FC236}">
                <a16:creationId xmlns:a16="http://schemas.microsoft.com/office/drawing/2014/main" id="{311EAF94-60FC-6444-DBDB-232207367B15}"/>
              </a:ext>
            </a:extLst>
          </p:cNvPr>
          <p:cNvSpPr txBox="1"/>
          <p:nvPr/>
        </p:nvSpPr>
        <p:spPr>
          <a:xfrm>
            <a:off x="551072" y="3589839"/>
            <a:ext cx="7459048" cy="32490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83603F"/>
              </a:buClr>
              <a:buSzTx/>
              <a:buFontTx/>
              <a:buNone/>
              <a:tabLst/>
              <a:defRPr/>
            </a:pPr>
            <a:r>
              <a:rPr kumimoji="0" lang="en-US" sz="2000" b="1" i="0" u="none" strike="noStrike" kern="1200" cap="none" spc="0" normalizeH="0" baseline="0" noProof="0" dirty="0">
                <a:ln>
                  <a:noFill/>
                </a:ln>
                <a:solidFill>
                  <a:srgbClr val="000000"/>
                </a:solidFill>
                <a:effectLst/>
                <a:uLnTx/>
                <a:uFillTx/>
                <a:latin typeface="Century Gothic" panose="020F0302020204030204"/>
                <a:ea typeface="+mn-ea"/>
                <a:cs typeface="+mn-cs"/>
              </a:rPr>
              <a:t>Funding Sources</a:t>
            </a:r>
          </a:p>
          <a:p>
            <a:pPr marL="267891" marR="0" lvl="0" indent="-267891"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EPA Brownfield Assessment Grant - $34,262</a:t>
            </a:r>
          </a:p>
          <a:p>
            <a:pPr marL="267891" marR="0" lvl="0" indent="-267891"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Private investment - $25,00,000 ($7M for the two schools &amp; $18M for the senior housing project.)</a:t>
            </a:r>
          </a:p>
          <a:p>
            <a:pPr marL="267891" marR="0" lvl="0" indent="-267891"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Land Bank 5/50 Specific Tax</a:t>
            </a:r>
          </a:p>
          <a:p>
            <a:pPr marL="267891" marR="0" lvl="0" indent="-267891"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50/50 Split in new taxes to taxing jurisdictions and BRA</a:t>
            </a:r>
          </a:p>
          <a:p>
            <a:pPr marL="267891" marR="0" lvl="0" indent="-267891"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$300,000 to developer</a:t>
            </a:r>
          </a:p>
          <a:p>
            <a:pPr marL="267891" marR="0" lvl="0" indent="-267891"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rPr>
              <a:t>$287,000 to LBRF</a:t>
            </a: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400" b="0" i="0" u="none" strike="noStrike" kern="1200" cap="none" spc="0" normalizeH="0" baseline="0" noProof="0" dirty="0">
                <a:ln>
                  <a:noFill/>
                </a:ln>
                <a:solidFill>
                  <a:srgbClr val="7F6000"/>
                </a:solidFill>
                <a:effectLst/>
                <a:uLnTx/>
                <a:uFillTx/>
                <a:latin typeface="Century Gothic" panose="020F0302020204030204"/>
                <a:ea typeface="+mn-ea"/>
                <a:cs typeface="+mn-cs"/>
              </a:rPr>
            </a:br>
            <a:br>
              <a:rPr kumimoji="0" lang="en-US" sz="1400" b="0" i="0" u="none" strike="noStrike" kern="1200" cap="none" spc="0" normalizeH="0" baseline="0" noProof="0" dirty="0">
                <a:ln>
                  <a:noFill/>
                </a:ln>
                <a:solidFill>
                  <a:srgbClr val="7F6000"/>
                </a:solidFill>
                <a:effectLst/>
                <a:uLnTx/>
                <a:uFillTx/>
                <a:latin typeface="Century Gothic" panose="020F0302020204030204"/>
                <a:ea typeface="+mn-ea"/>
                <a:cs typeface="+mn-cs"/>
              </a:rPr>
            </a:br>
            <a:endParaRPr kumimoji="0" lang="en-US" sz="1313" b="0"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pic>
        <p:nvPicPr>
          <p:cNvPr id="2" name="Picture 1">
            <a:extLst>
              <a:ext uri="{FF2B5EF4-FFF2-40B4-BE49-F238E27FC236}">
                <a16:creationId xmlns:a16="http://schemas.microsoft.com/office/drawing/2014/main" id="{1BD3841A-2E4C-343C-F4CA-C018B4A9F1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8355" y="5278725"/>
            <a:ext cx="2918780" cy="1609420"/>
          </a:xfrm>
          <a:prstGeom prst="rect">
            <a:avLst/>
          </a:prstGeom>
        </p:spPr>
      </p:pic>
    </p:spTree>
    <p:extLst>
      <p:ext uri="{BB962C8B-B14F-4D97-AF65-F5344CB8AC3E}">
        <p14:creationId xmlns:p14="http://schemas.microsoft.com/office/powerpoint/2010/main" val="240752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714696F1-0345-DCF3-DEAD-FF088B4AC288}"/>
              </a:ext>
            </a:extLst>
          </p:cNvPr>
          <p:cNvGraphicFramePr>
            <a:graphicFrameLocks noChangeAspect="1"/>
          </p:cNvGraphicFramePr>
          <p:nvPr/>
        </p:nvGraphicFramePr>
        <p:xfrm>
          <a:off x="98425" y="98425"/>
          <a:ext cx="8788084" cy="5860248"/>
        </p:xfrm>
        <a:graphic>
          <a:graphicData uri="http://schemas.openxmlformats.org/presentationml/2006/ole">
            <mc:AlternateContent xmlns:mc="http://schemas.openxmlformats.org/markup-compatibility/2006">
              <mc:Choice xmlns:v="urn:schemas-microsoft-com:vml" Requires="v">
                <p:oleObj name="Acrobat Document" r:id="rId2" imgW="19751040" imgH="13167360" progId="Acrobat.Document.DC">
                  <p:embed/>
                </p:oleObj>
              </mc:Choice>
              <mc:Fallback>
                <p:oleObj name="Acrobat Document" r:id="rId2" imgW="19751040" imgH="13167360" progId="Acrobat.Document.DC">
                  <p:embed/>
                  <p:pic>
                    <p:nvPicPr>
                      <p:cNvPr id="4" name="Object 3">
                        <a:extLst>
                          <a:ext uri="{FF2B5EF4-FFF2-40B4-BE49-F238E27FC236}">
                            <a16:creationId xmlns:a16="http://schemas.microsoft.com/office/drawing/2014/main" id="{714696F1-0345-DCF3-DEAD-FF088B4AC288}"/>
                          </a:ext>
                        </a:extLst>
                      </p:cNvPr>
                      <p:cNvPicPr/>
                      <p:nvPr/>
                    </p:nvPicPr>
                    <p:blipFill>
                      <a:blip r:embed="rId3"/>
                      <a:stretch>
                        <a:fillRect/>
                      </a:stretch>
                    </p:blipFill>
                    <p:spPr>
                      <a:xfrm>
                        <a:off x="98425" y="98425"/>
                        <a:ext cx="8788084" cy="5860248"/>
                      </a:xfrm>
                      <a:prstGeom prst="rect">
                        <a:avLst/>
                      </a:prstGeom>
                    </p:spPr>
                  </p:pic>
                </p:oleObj>
              </mc:Fallback>
            </mc:AlternateContent>
          </a:graphicData>
        </a:graphic>
      </p:graphicFrame>
    </p:spTree>
    <p:extLst>
      <p:ext uri="{BB962C8B-B14F-4D97-AF65-F5344CB8AC3E}">
        <p14:creationId xmlns:p14="http://schemas.microsoft.com/office/powerpoint/2010/main" val="2122179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D63E24-DC60-56D8-E1A0-597EF21FA554}"/>
              </a:ext>
            </a:extLst>
          </p:cNvPr>
          <p:cNvSpPr>
            <a:spLocks noGrp="1"/>
          </p:cNvSpPr>
          <p:nvPr>
            <p:ph type="title"/>
          </p:nvPr>
        </p:nvSpPr>
        <p:spPr>
          <a:xfrm>
            <a:off x="623888" y="1709741"/>
            <a:ext cx="7886700" cy="2852737"/>
          </a:xfrm>
        </p:spPr>
        <p:txBody>
          <a:bodyPr anchor="b">
            <a:normAutofit/>
          </a:bodyPr>
          <a:lstStyle/>
          <a:p>
            <a:r>
              <a:rPr lang="en-US" dirty="0"/>
              <a:t>DeShano Homes</a:t>
            </a:r>
          </a:p>
        </p:txBody>
      </p:sp>
      <p:sp>
        <p:nvSpPr>
          <p:cNvPr id="5" name="Subtitle 4">
            <a:extLst>
              <a:ext uri="{FF2B5EF4-FFF2-40B4-BE49-F238E27FC236}">
                <a16:creationId xmlns:a16="http://schemas.microsoft.com/office/drawing/2014/main" id="{13851894-0BF1-926E-011B-54D02CD6946B}"/>
              </a:ext>
            </a:extLst>
          </p:cNvPr>
          <p:cNvSpPr>
            <a:spLocks noGrp="1"/>
          </p:cNvSpPr>
          <p:nvPr>
            <p:ph type="body" idx="1"/>
          </p:nvPr>
        </p:nvSpPr>
        <p:spPr>
          <a:xfrm>
            <a:off x="623888" y="4589466"/>
            <a:ext cx="7886700" cy="1500187"/>
          </a:xfrm>
        </p:spPr>
        <p:txBody>
          <a:bodyPr>
            <a:normAutofit/>
          </a:bodyPr>
          <a:lstStyle/>
          <a:p>
            <a:r>
              <a:rPr lang="en-US" dirty="0"/>
              <a:t>Gladwin, MI</a:t>
            </a:r>
          </a:p>
          <a:p>
            <a:r>
              <a:rPr lang="en-US" dirty="0"/>
              <a:t>Population 2,888</a:t>
            </a:r>
          </a:p>
        </p:txBody>
      </p:sp>
    </p:spTree>
    <p:extLst>
      <p:ext uri="{BB962C8B-B14F-4D97-AF65-F5344CB8AC3E}">
        <p14:creationId xmlns:p14="http://schemas.microsoft.com/office/powerpoint/2010/main" val="243088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52426-AB27-31C2-BB42-51DA99AB7C86}"/>
              </a:ext>
            </a:extLst>
          </p:cNvPr>
          <p:cNvSpPr>
            <a:spLocks noGrp="1"/>
          </p:cNvSpPr>
          <p:nvPr>
            <p:ph type="title"/>
          </p:nvPr>
        </p:nvSpPr>
        <p:spPr>
          <a:xfrm>
            <a:off x="628650" y="365128"/>
            <a:ext cx="7886700" cy="1015803"/>
          </a:xfrm>
        </p:spPr>
        <p:txBody>
          <a:bodyPr/>
          <a:lstStyle/>
          <a:p>
            <a:r>
              <a:rPr lang="en-US" dirty="0"/>
              <a:t>DeShano Homes</a:t>
            </a:r>
          </a:p>
        </p:txBody>
      </p:sp>
      <p:pic>
        <p:nvPicPr>
          <p:cNvPr id="5" name="Picture 4">
            <a:extLst>
              <a:ext uri="{FF2B5EF4-FFF2-40B4-BE49-F238E27FC236}">
                <a16:creationId xmlns:a16="http://schemas.microsoft.com/office/drawing/2014/main" id="{8BF1F413-D9DB-C845-9D30-5A2BAF621B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4420" y="1523336"/>
            <a:ext cx="6995160" cy="4653031"/>
          </a:xfrm>
          <a:prstGeom prst="rect">
            <a:avLst/>
          </a:prstGeom>
        </p:spPr>
      </p:pic>
    </p:spTree>
    <p:extLst>
      <p:ext uri="{BB962C8B-B14F-4D97-AF65-F5344CB8AC3E}">
        <p14:creationId xmlns:p14="http://schemas.microsoft.com/office/powerpoint/2010/main" val="204745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52426-AB27-31C2-BB42-51DA99AB7C86}"/>
              </a:ext>
            </a:extLst>
          </p:cNvPr>
          <p:cNvSpPr>
            <a:spLocks noGrp="1"/>
          </p:cNvSpPr>
          <p:nvPr>
            <p:ph type="title"/>
          </p:nvPr>
        </p:nvSpPr>
        <p:spPr>
          <a:xfrm>
            <a:off x="628650" y="365128"/>
            <a:ext cx="7886700" cy="1015803"/>
          </a:xfrm>
        </p:spPr>
        <p:txBody>
          <a:bodyPr/>
          <a:lstStyle/>
          <a:p>
            <a:r>
              <a:rPr lang="en-US" dirty="0"/>
              <a:t>DeShano Homes</a:t>
            </a:r>
          </a:p>
        </p:txBody>
      </p:sp>
      <p:sp>
        <p:nvSpPr>
          <p:cNvPr id="3" name="Content Placeholder 2">
            <a:extLst>
              <a:ext uri="{FF2B5EF4-FFF2-40B4-BE49-F238E27FC236}">
                <a16:creationId xmlns:a16="http://schemas.microsoft.com/office/drawing/2014/main" id="{40DA0C19-D176-6305-9E1D-0C6E514A8459}"/>
              </a:ext>
            </a:extLst>
          </p:cNvPr>
          <p:cNvSpPr>
            <a:spLocks noGrp="1"/>
          </p:cNvSpPr>
          <p:nvPr>
            <p:ph idx="1"/>
          </p:nvPr>
        </p:nvSpPr>
        <p:spPr>
          <a:xfrm>
            <a:off x="628650" y="1554479"/>
            <a:ext cx="7886700" cy="4715691"/>
          </a:xfrm>
        </p:spPr>
        <p:txBody>
          <a:bodyPr>
            <a:normAutofit lnSpcReduction="10000"/>
          </a:bodyPr>
          <a:lstStyle/>
          <a:p>
            <a:pPr>
              <a:buFont typeface="Wingdings" panose="05000000000000000000" pitchFamily="2" charset="2"/>
              <a:buChar char="§"/>
            </a:pPr>
            <a:r>
              <a:rPr lang="en-US" dirty="0"/>
              <a:t>Vacant land owned by DeShano Homes – 8 parcels.</a:t>
            </a:r>
          </a:p>
          <a:p>
            <a:pPr>
              <a:buFont typeface="Wingdings" panose="05000000000000000000" pitchFamily="2" charset="2"/>
              <a:buChar char="§"/>
            </a:pPr>
            <a:r>
              <a:rPr lang="en-US" dirty="0"/>
              <a:t>Need for available, attainable housing in Gladwin. </a:t>
            </a:r>
          </a:p>
          <a:p>
            <a:pPr>
              <a:buFont typeface="Wingdings" panose="05000000000000000000" pitchFamily="2" charset="2"/>
              <a:buChar char="§"/>
            </a:pPr>
            <a:r>
              <a:rPr lang="en-US" dirty="0"/>
              <a:t>Increase availability of attainable housing and be conveyed to buyers making no more than 100% of the Area Median Income (AMI).</a:t>
            </a:r>
          </a:p>
          <a:p>
            <a:pPr>
              <a:buFont typeface="Wingdings" panose="05000000000000000000" pitchFamily="2" charset="2"/>
              <a:buChar char="§"/>
            </a:pPr>
            <a:r>
              <a:rPr lang="en-US" dirty="0"/>
              <a:t>Public-private partnership between the Gladwin County Land Bank Authority, Gladwin County Brownfield Redevelopment Authority and DeShano Homes. </a:t>
            </a:r>
          </a:p>
          <a:p>
            <a:pPr>
              <a:buFont typeface="Wingdings" panose="05000000000000000000" pitchFamily="2" charset="2"/>
              <a:buChar char="§"/>
            </a:pPr>
            <a:r>
              <a:rPr lang="en-US" dirty="0"/>
              <a:t>Will allow developer to convey the homes at a discounted price based on the financing abilities of the prospective purchaser. </a:t>
            </a:r>
          </a:p>
          <a:p>
            <a:pPr lvl="1"/>
            <a:r>
              <a:rPr lang="en-US" dirty="0"/>
              <a:t>Discount will be reimbursed through future property taxes.</a:t>
            </a:r>
          </a:p>
          <a:p>
            <a:pPr lvl="1"/>
            <a:r>
              <a:rPr lang="en-US" dirty="0"/>
              <a:t>This “cost of conveying the property” is an eligible activity under the Act and allows the local unit of government to assist in the construction of sorely needed attainable housing stock.</a:t>
            </a:r>
          </a:p>
        </p:txBody>
      </p:sp>
    </p:spTree>
    <p:extLst>
      <p:ext uri="{BB962C8B-B14F-4D97-AF65-F5344CB8AC3E}">
        <p14:creationId xmlns:p14="http://schemas.microsoft.com/office/powerpoint/2010/main" val="207831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52426-AB27-31C2-BB42-51DA99AB7C86}"/>
              </a:ext>
            </a:extLst>
          </p:cNvPr>
          <p:cNvSpPr>
            <a:spLocks noGrp="1"/>
          </p:cNvSpPr>
          <p:nvPr>
            <p:ph type="title"/>
          </p:nvPr>
        </p:nvSpPr>
        <p:spPr>
          <a:xfrm>
            <a:off x="628650" y="365128"/>
            <a:ext cx="7886700" cy="1015803"/>
          </a:xfrm>
        </p:spPr>
        <p:txBody>
          <a:bodyPr/>
          <a:lstStyle/>
          <a:p>
            <a:r>
              <a:rPr lang="en-US" dirty="0"/>
              <a:t>DeShano Homes</a:t>
            </a:r>
          </a:p>
        </p:txBody>
      </p:sp>
      <p:pic>
        <p:nvPicPr>
          <p:cNvPr id="5" name="Content Placeholder 4">
            <a:extLst>
              <a:ext uri="{FF2B5EF4-FFF2-40B4-BE49-F238E27FC236}">
                <a16:creationId xmlns:a16="http://schemas.microsoft.com/office/drawing/2014/main" id="{02DA047D-E71B-0750-73D8-05E73E9CBC2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28650" y="1690691"/>
            <a:ext cx="7886700" cy="36548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4133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ED8F5-737F-F790-FAC8-556EE211F296}"/>
              </a:ext>
            </a:extLst>
          </p:cNvPr>
          <p:cNvSpPr>
            <a:spLocks noGrp="1"/>
          </p:cNvSpPr>
          <p:nvPr>
            <p:ph type="title"/>
          </p:nvPr>
        </p:nvSpPr>
        <p:spPr/>
        <p:txBody>
          <a:bodyPr/>
          <a:lstStyle/>
          <a:p>
            <a:r>
              <a:rPr lang="en-US" dirty="0"/>
              <a:t>Overview	</a:t>
            </a:r>
          </a:p>
        </p:txBody>
      </p:sp>
      <p:sp>
        <p:nvSpPr>
          <p:cNvPr id="3" name="Content Placeholder 2">
            <a:extLst>
              <a:ext uri="{FF2B5EF4-FFF2-40B4-BE49-F238E27FC236}">
                <a16:creationId xmlns:a16="http://schemas.microsoft.com/office/drawing/2014/main" id="{B208FC96-EC8E-D03B-9707-0AD77A63B852}"/>
              </a:ext>
            </a:extLst>
          </p:cNvPr>
          <p:cNvSpPr>
            <a:spLocks noGrp="1"/>
          </p:cNvSpPr>
          <p:nvPr>
            <p:ph idx="1"/>
          </p:nvPr>
        </p:nvSpPr>
        <p:spPr/>
        <p:txBody>
          <a:bodyPr/>
          <a:lstStyle/>
          <a:p>
            <a:pPr>
              <a:buFont typeface="Wingdings" panose="05000000000000000000" pitchFamily="2" charset="2"/>
              <a:buChar char="§"/>
            </a:pPr>
            <a:r>
              <a:rPr lang="en-US" sz="2400" dirty="0"/>
              <a:t>Economic Development vs.(=) Brownfield Redevelopment</a:t>
            </a:r>
          </a:p>
          <a:p>
            <a:pPr lvl="1"/>
            <a:r>
              <a:rPr lang="en-US" sz="2000" dirty="0"/>
              <a:t>Need to include in the discussion</a:t>
            </a:r>
          </a:p>
          <a:p>
            <a:pPr lvl="1"/>
            <a:r>
              <a:rPr lang="en-US" sz="2000" dirty="0"/>
              <a:t>Is the resource available in your community?</a:t>
            </a:r>
          </a:p>
          <a:p>
            <a:pPr lvl="1"/>
            <a:r>
              <a:rPr lang="en-US" sz="2000" dirty="0"/>
              <a:t>“We don’t have any brownfields in our community?”</a:t>
            </a:r>
          </a:p>
          <a:p>
            <a:pPr lvl="1"/>
            <a:r>
              <a:rPr lang="en-US" sz="2000" dirty="0"/>
              <a:t>How many have an active land bank authority?</a:t>
            </a:r>
          </a:p>
          <a:p>
            <a:pPr lvl="2"/>
            <a:r>
              <a:rPr lang="en-US" sz="1600" dirty="0"/>
              <a:t>If no county land bank, can use State Land Bank Authority </a:t>
            </a:r>
          </a:p>
          <a:p>
            <a:pPr lvl="2"/>
            <a:endParaRPr lang="en-US" dirty="0"/>
          </a:p>
          <a:p>
            <a:pPr lvl="1"/>
            <a:r>
              <a:rPr lang="en-US" sz="2000" dirty="0"/>
              <a:t>Brownfield Redevelopment Authorities and Land Bank Authorities are two of the most powerful local economic development tools available in Michigan.</a:t>
            </a:r>
          </a:p>
        </p:txBody>
      </p:sp>
    </p:spTree>
    <p:extLst>
      <p:ext uri="{BB962C8B-B14F-4D97-AF65-F5344CB8AC3E}">
        <p14:creationId xmlns:p14="http://schemas.microsoft.com/office/powerpoint/2010/main" val="354424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ED21D-5737-F641-57F2-28F4B4D053F1}"/>
              </a:ext>
            </a:extLst>
          </p:cNvPr>
          <p:cNvSpPr>
            <a:spLocks noGrp="1"/>
          </p:cNvSpPr>
          <p:nvPr>
            <p:ph type="title"/>
          </p:nvPr>
        </p:nvSpPr>
        <p:spPr/>
        <p:txBody>
          <a:bodyPr/>
          <a:lstStyle/>
          <a:p>
            <a:r>
              <a:rPr lang="en-US" dirty="0"/>
              <a:t>DeShano Homes – Estimated Outcomes</a:t>
            </a:r>
          </a:p>
        </p:txBody>
      </p:sp>
      <p:sp>
        <p:nvSpPr>
          <p:cNvPr id="3" name="Content Placeholder 2">
            <a:extLst>
              <a:ext uri="{FF2B5EF4-FFF2-40B4-BE49-F238E27FC236}">
                <a16:creationId xmlns:a16="http://schemas.microsoft.com/office/drawing/2014/main" id="{B8DE09F0-4CD9-F3BD-9EEE-61D95BC32FDC}"/>
              </a:ext>
            </a:extLst>
          </p:cNvPr>
          <p:cNvSpPr>
            <a:spLocks noGrp="1"/>
          </p:cNvSpPr>
          <p:nvPr>
            <p:ph idx="1"/>
          </p:nvPr>
        </p:nvSpPr>
        <p:spPr/>
        <p:txBody>
          <a:bodyPr>
            <a:normAutofit fontScale="775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267891" marR="0" lvl="0" indent="-267891"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effectLst/>
                <a:uLnTx/>
                <a:uFillTx/>
                <a:latin typeface="Century Gothic" panose="020F0302020204030204"/>
                <a:ea typeface="+mn-ea"/>
                <a:cs typeface="+mn-cs"/>
              </a:rPr>
              <a:t>8 single-story homes approximately 1,267 square feet with an attached garage</a:t>
            </a:r>
          </a:p>
          <a:p>
            <a:pPr marL="267891" marR="0" lvl="0" indent="-267891"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effectLst/>
                <a:uLnTx/>
                <a:uFillTx/>
                <a:latin typeface="Century Gothic" panose="020F0302020204030204"/>
                <a:ea typeface="+mn-ea"/>
                <a:cs typeface="+mn-cs"/>
              </a:rPr>
              <a:t>$1.2 million total investment</a:t>
            </a:r>
          </a:p>
          <a:p>
            <a:pPr marL="267891" marR="0" lvl="0" indent="-267891"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effectLst/>
                <a:uLnTx/>
                <a:uFillTx/>
                <a:latin typeface="Century Gothic" panose="020F0302020204030204"/>
                <a:ea typeface="+mn-ea"/>
                <a:cs typeface="+mn-cs"/>
              </a:rPr>
              <a:t>$13,955 initial taxable value</a:t>
            </a:r>
          </a:p>
          <a:p>
            <a:pPr marL="267891" marR="0" lvl="0" indent="-267891"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effectLst/>
                <a:uLnTx/>
                <a:uFillTx/>
                <a:latin typeface="Century Gothic" panose="020F0302020204030204"/>
                <a:ea typeface="+mn-ea"/>
                <a:cs typeface="+mn-cs"/>
              </a:rPr>
              <a:t>$606,000 future taxable value, provided by the City Assessor</a:t>
            </a:r>
          </a:p>
          <a:p>
            <a:pPr marL="267891" marR="0" lvl="0" indent="-267891"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effectLst/>
                <a:uLnTx/>
                <a:uFillTx/>
                <a:latin typeface="Century Gothic" panose="020F0302020204030204"/>
                <a:ea typeface="+mn-ea"/>
                <a:cs typeface="+mn-cs"/>
              </a:rPr>
              <a:t>16 years until the developer is fully reimbursed, 5 full years of LBRF capture</a:t>
            </a:r>
          </a:p>
          <a:p>
            <a:pPr marL="267891" marR="0" lvl="0" indent="-267891"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effectLst/>
                <a:uLnTx/>
                <a:uFillTx/>
                <a:latin typeface="Century Gothic" panose="020F0302020204030204"/>
                <a:ea typeface="+mn-ea"/>
                <a:cs typeface="+mn-cs"/>
              </a:rPr>
              <a:t>$17,051 Authority administration fees</a:t>
            </a:r>
          </a:p>
          <a:p>
            <a:pPr marL="267891" marR="0" lvl="0" indent="-267891"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effectLst/>
                <a:uLnTx/>
                <a:uFillTx/>
                <a:latin typeface="Century Gothic" panose="020F0302020204030204"/>
                <a:ea typeface="+mn-ea"/>
                <a:cs typeface="+mn-cs"/>
              </a:rPr>
              <a:t>$240,590 maximum amount of Developer eligible activities to be reimbursed (approx. $30,000/home)</a:t>
            </a:r>
          </a:p>
          <a:p>
            <a:pPr marL="267891" marR="0" lvl="0" indent="-267891"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effectLst/>
                <a:uLnTx/>
                <a:uFillTx/>
                <a:latin typeface="Century Gothic" panose="020F0302020204030204"/>
                <a:ea typeface="+mn-ea"/>
                <a:cs typeface="+mn-cs"/>
              </a:rPr>
              <a:t>$105,436 amount to be deposited in Local Brownfield Revolving Fund</a:t>
            </a:r>
          </a:p>
          <a:p>
            <a:pPr marL="267891" marR="0" lvl="0" indent="-267891"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effectLst/>
                <a:uLnTx/>
                <a:uFillTx/>
                <a:latin typeface="Century Gothic" panose="020F0302020204030204"/>
                <a:ea typeface="+mn-ea"/>
                <a:cs typeface="+mn-cs"/>
              </a:rPr>
              <a:t>$53,088 5/50 capture to the Gladwin County Land Bank Fast Track Authority</a:t>
            </a:r>
          </a:p>
          <a:p>
            <a:pPr marL="267891" marR="0" lvl="0" indent="-267891"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effectLst/>
                <a:uLnTx/>
                <a:uFillTx/>
                <a:latin typeface="Century Gothic" panose="020F0302020204030204"/>
                <a:ea typeface="+mn-ea"/>
                <a:cs typeface="+mn-cs"/>
              </a:rPr>
              <a:t>$7,762 amount to be deposited in State Revolving Fund</a:t>
            </a:r>
          </a:p>
        </p:txBody>
      </p:sp>
    </p:spTree>
    <p:extLst>
      <p:ext uri="{BB962C8B-B14F-4D97-AF65-F5344CB8AC3E}">
        <p14:creationId xmlns:p14="http://schemas.microsoft.com/office/powerpoint/2010/main" val="56746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D63E24-DC60-56D8-E1A0-597EF21FA554}"/>
              </a:ext>
            </a:extLst>
          </p:cNvPr>
          <p:cNvSpPr>
            <a:spLocks noGrp="1"/>
          </p:cNvSpPr>
          <p:nvPr>
            <p:ph type="title"/>
          </p:nvPr>
        </p:nvSpPr>
        <p:spPr>
          <a:xfrm>
            <a:off x="623888" y="1709741"/>
            <a:ext cx="7886700" cy="2852737"/>
          </a:xfrm>
        </p:spPr>
        <p:txBody>
          <a:bodyPr anchor="b">
            <a:normAutofit/>
          </a:bodyPr>
          <a:lstStyle/>
          <a:p>
            <a:r>
              <a:rPr lang="en-US" dirty="0"/>
              <a:t>Maas Street Development</a:t>
            </a:r>
          </a:p>
        </p:txBody>
      </p:sp>
      <p:sp>
        <p:nvSpPr>
          <p:cNvPr id="5" name="Subtitle 4">
            <a:extLst>
              <a:ext uri="{FF2B5EF4-FFF2-40B4-BE49-F238E27FC236}">
                <a16:creationId xmlns:a16="http://schemas.microsoft.com/office/drawing/2014/main" id="{13851894-0BF1-926E-011B-54D02CD6946B}"/>
              </a:ext>
            </a:extLst>
          </p:cNvPr>
          <p:cNvSpPr>
            <a:spLocks noGrp="1"/>
          </p:cNvSpPr>
          <p:nvPr>
            <p:ph type="body" idx="1"/>
          </p:nvPr>
        </p:nvSpPr>
        <p:spPr>
          <a:xfrm>
            <a:off x="623888" y="4589466"/>
            <a:ext cx="7886700" cy="1500187"/>
          </a:xfrm>
        </p:spPr>
        <p:txBody>
          <a:bodyPr>
            <a:normAutofit/>
          </a:bodyPr>
          <a:lstStyle/>
          <a:p>
            <a:r>
              <a:rPr lang="en-US" dirty="0"/>
              <a:t>Negaunee, MI</a:t>
            </a:r>
          </a:p>
          <a:p>
            <a:r>
              <a:rPr lang="en-US" dirty="0"/>
              <a:t>Population 4,537</a:t>
            </a:r>
          </a:p>
        </p:txBody>
      </p:sp>
    </p:spTree>
    <p:extLst>
      <p:ext uri="{BB962C8B-B14F-4D97-AF65-F5344CB8AC3E}">
        <p14:creationId xmlns:p14="http://schemas.microsoft.com/office/powerpoint/2010/main" val="390897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E5307-B9F6-FA89-6BC2-EBA37D2D52BA}"/>
              </a:ext>
            </a:extLst>
          </p:cNvPr>
          <p:cNvSpPr>
            <a:spLocks noGrp="1"/>
          </p:cNvSpPr>
          <p:nvPr>
            <p:ph type="title"/>
          </p:nvPr>
        </p:nvSpPr>
        <p:spPr/>
        <p:txBody>
          <a:bodyPr/>
          <a:lstStyle/>
          <a:p>
            <a:r>
              <a:rPr lang="en-US" dirty="0"/>
              <a:t>Maas Street Development</a:t>
            </a:r>
          </a:p>
        </p:txBody>
      </p:sp>
      <p:graphicFrame>
        <p:nvGraphicFramePr>
          <p:cNvPr id="7" name="Content Placeholder 6">
            <a:extLst>
              <a:ext uri="{FF2B5EF4-FFF2-40B4-BE49-F238E27FC236}">
                <a16:creationId xmlns:a16="http://schemas.microsoft.com/office/drawing/2014/main" id="{DE07722B-252D-9F1B-AE4A-5A17A57EDAEA}"/>
              </a:ext>
            </a:extLst>
          </p:cNvPr>
          <p:cNvGraphicFramePr>
            <a:graphicFrameLocks noGrp="1" noChangeAspect="1"/>
          </p:cNvGraphicFramePr>
          <p:nvPr>
            <p:ph idx="1"/>
            <p:extLst>
              <p:ext uri="{D42A27DB-BD31-4B8C-83A1-F6EECF244321}">
                <p14:modId xmlns:p14="http://schemas.microsoft.com/office/powerpoint/2010/main" val="380265080"/>
              </p:ext>
            </p:extLst>
          </p:nvPr>
        </p:nvGraphicFramePr>
        <p:xfrm>
          <a:off x="1211263" y="1825625"/>
          <a:ext cx="6721475" cy="4351338"/>
        </p:xfrm>
        <a:graphic>
          <a:graphicData uri="http://schemas.openxmlformats.org/presentationml/2006/ole">
            <mc:AlternateContent xmlns:mc="http://schemas.openxmlformats.org/markup-compatibility/2006">
              <mc:Choice xmlns:v="urn:schemas-microsoft-com:vml" Requires="v">
                <p:oleObj name="Acrobat Document" r:id="rId2" imgW="9326880" imgH="6034757" progId="Acrobat.Document.DC">
                  <p:embed/>
                </p:oleObj>
              </mc:Choice>
              <mc:Fallback>
                <p:oleObj name="Acrobat Document" r:id="rId2" imgW="9326880" imgH="6034757" progId="Acrobat.Document.DC">
                  <p:embed/>
                  <p:pic>
                    <p:nvPicPr>
                      <p:cNvPr id="0" name=""/>
                      <p:cNvPicPr/>
                      <p:nvPr/>
                    </p:nvPicPr>
                    <p:blipFill>
                      <a:blip r:embed="rId3"/>
                      <a:stretch>
                        <a:fillRect/>
                      </a:stretch>
                    </p:blipFill>
                    <p:spPr>
                      <a:xfrm>
                        <a:off x="1211263" y="1825625"/>
                        <a:ext cx="6721475" cy="4351338"/>
                      </a:xfrm>
                      <a:prstGeom prst="rect">
                        <a:avLst/>
                      </a:prstGeom>
                    </p:spPr>
                  </p:pic>
                </p:oleObj>
              </mc:Fallback>
            </mc:AlternateContent>
          </a:graphicData>
        </a:graphic>
      </p:graphicFrame>
    </p:spTree>
    <p:extLst>
      <p:ext uri="{BB962C8B-B14F-4D97-AF65-F5344CB8AC3E}">
        <p14:creationId xmlns:p14="http://schemas.microsoft.com/office/powerpoint/2010/main" val="47347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52426-AB27-31C2-BB42-51DA99AB7C86}"/>
              </a:ext>
            </a:extLst>
          </p:cNvPr>
          <p:cNvSpPr>
            <a:spLocks noGrp="1"/>
          </p:cNvSpPr>
          <p:nvPr>
            <p:ph type="title"/>
          </p:nvPr>
        </p:nvSpPr>
        <p:spPr>
          <a:xfrm>
            <a:off x="628650" y="365128"/>
            <a:ext cx="7886700" cy="1015803"/>
          </a:xfrm>
        </p:spPr>
        <p:txBody>
          <a:bodyPr/>
          <a:lstStyle/>
          <a:p>
            <a:r>
              <a:rPr lang="en-US" dirty="0"/>
              <a:t>Maas Street Development</a:t>
            </a:r>
          </a:p>
        </p:txBody>
      </p:sp>
      <p:pic>
        <p:nvPicPr>
          <p:cNvPr id="4" name="Picture 3">
            <a:extLst>
              <a:ext uri="{FF2B5EF4-FFF2-40B4-BE49-F238E27FC236}">
                <a16:creationId xmlns:a16="http://schemas.microsoft.com/office/drawing/2014/main" id="{09E0AA5B-6C28-2BBC-B9BC-91531C5B0123}"/>
              </a:ext>
            </a:extLst>
          </p:cNvPr>
          <p:cNvPicPr>
            <a:picLocks noChangeAspect="1"/>
          </p:cNvPicPr>
          <p:nvPr/>
        </p:nvPicPr>
        <p:blipFill>
          <a:blip r:embed="rId2"/>
          <a:stretch>
            <a:fillRect/>
          </a:stretch>
        </p:blipFill>
        <p:spPr>
          <a:xfrm>
            <a:off x="5051703" y="2344072"/>
            <a:ext cx="3463647" cy="3409028"/>
          </a:xfrm>
          <a:prstGeom prst="rect">
            <a:avLst/>
          </a:prstGeom>
        </p:spPr>
      </p:pic>
      <p:pic>
        <p:nvPicPr>
          <p:cNvPr id="7" name="Picture 6">
            <a:extLst>
              <a:ext uri="{FF2B5EF4-FFF2-40B4-BE49-F238E27FC236}">
                <a16:creationId xmlns:a16="http://schemas.microsoft.com/office/drawing/2014/main" id="{96D7072D-0935-DAB6-58E5-2A27B716A87C}"/>
              </a:ext>
            </a:extLst>
          </p:cNvPr>
          <p:cNvPicPr>
            <a:picLocks noChangeAspect="1"/>
          </p:cNvPicPr>
          <p:nvPr/>
        </p:nvPicPr>
        <p:blipFill>
          <a:blip r:embed="rId3"/>
          <a:stretch>
            <a:fillRect/>
          </a:stretch>
        </p:blipFill>
        <p:spPr>
          <a:xfrm>
            <a:off x="366109" y="1552381"/>
            <a:ext cx="4043966" cy="3252281"/>
          </a:xfrm>
          <a:prstGeom prst="rect">
            <a:avLst/>
          </a:prstGeom>
        </p:spPr>
      </p:pic>
    </p:spTree>
    <p:extLst>
      <p:ext uri="{BB962C8B-B14F-4D97-AF65-F5344CB8AC3E}">
        <p14:creationId xmlns:p14="http://schemas.microsoft.com/office/powerpoint/2010/main" val="428559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52426-AB27-31C2-BB42-51DA99AB7C86}"/>
              </a:ext>
            </a:extLst>
          </p:cNvPr>
          <p:cNvSpPr>
            <a:spLocks noGrp="1"/>
          </p:cNvSpPr>
          <p:nvPr>
            <p:ph type="title"/>
          </p:nvPr>
        </p:nvSpPr>
        <p:spPr/>
        <p:txBody>
          <a:bodyPr/>
          <a:lstStyle/>
          <a:p>
            <a:r>
              <a:rPr lang="en-US" dirty="0"/>
              <a:t>Maas Street Development</a:t>
            </a:r>
          </a:p>
        </p:txBody>
      </p:sp>
      <p:sp>
        <p:nvSpPr>
          <p:cNvPr id="3" name="Content Placeholder 2">
            <a:extLst>
              <a:ext uri="{FF2B5EF4-FFF2-40B4-BE49-F238E27FC236}">
                <a16:creationId xmlns:a16="http://schemas.microsoft.com/office/drawing/2014/main" id="{80BED4B7-2A12-39DE-F4E5-965AAEEE7468}"/>
              </a:ext>
            </a:extLst>
          </p:cNvPr>
          <p:cNvSpPr>
            <a:spLocks noGrp="1"/>
          </p:cNvSpPr>
          <p:nvPr>
            <p:ph idx="1"/>
          </p:nvPr>
        </p:nvSpPr>
        <p:spPr/>
        <p:txBody>
          <a:bodyPr/>
          <a:lstStyle/>
          <a:p>
            <a:r>
              <a:rPr lang="en-US" dirty="0"/>
              <a:t>Developing 27 residential lots</a:t>
            </a:r>
          </a:p>
          <a:p>
            <a:r>
              <a:rPr lang="en-US" dirty="0"/>
              <a:t>Needed assistance from MCBRA and Land Bank to use brownfield TIF to address infrastructure costs</a:t>
            </a:r>
          </a:p>
          <a:p>
            <a:r>
              <a:rPr lang="en-US" dirty="0"/>
              <a:t>Single-family approximately 1,200 square feet</a:t>
            </a:r>
          </a:p>
          <a:p>
            <a:r>
              <a:rPr lang="en-US" dirty="0"/>
              <a:t>Infrastructure costs include road construction and utilities</a:t>
            </a:r>
          </a:p>
          <a:p>
            <a:r>
              <a:rPr lang="en-US" dirty="0"/>
              <a:t>City of Negaunee supporting project</a:t>
            </a:r>
          </a:p>
          <a:p>
            <a:r>
              <a:rPr lang="en-US" dirty="0"/>
              <a:t>Development and infrastructure costs $1,200,000.</a:t>
            </a:r>
          </a:p>
          <a:p>
            <a:r>
              <a:rPr lang="en-US" dirty="0"/>
              <a:t>Provides workforce/missing middle housing.</a:t>
            </a:r>
          </a:p>
        </p:txBody>
      </p:sp>
    </p:spTree>
    <p:extLst>
      <p:ext uri="{BB962C8B-B14F-4D97-AF65-F5344CB8AC3E}">
        <p14:creationId xmlns:p14="http://schemas.microsoft.com/office/powerpoint/2010/main" val="309977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7D14C-9A78-52CC-6DE9-5D9FD5EE0D8C}"/>
              </a:ext>
            </a:extLst>
          </p:cNvPr>
          <p:cNvSpPr>
            <a:spLocks noGrp="1"/>
          </p:cNvSpPr>
          <p:nvPr>
            <p:ph type="title"/>
          </p:nvPr>
        </p:nvSpPr>
        <p:spPr/>
        <p:txBody>
          <a:bodyPr/>
          <a:lstStyle/>
          <a:p>
            <a:r>
              <a:rPr lang="en-US" dirty="0"/>
              <a:t>Wrap Up</a:t>
            </a:r>
          </a:p>
        </p:txBody>
      </p:sp>
      <p:sp>
        <p:nvSpPr>
          <p:cNvPr id="3" name="Content Placeholder 2">
            <a:extLst>
              <a:ext uri="{FF2B5EF4-FFF2-40B4-BE49-F238E27FC236}">
                <a16:creationId xmlns:a16="http://schemas.microsoft.com/office/drawing/2014/main" id="{A2F4E21B-B40E-A8C0-BC14-09C447474429}"/>
              </a:ext>
            </a:extLst>
          </p:cNvPr>
          <p:cNvSpPr>
            <a:spLocks noGrp="1"/>
          </p:cNvSpPr>
          <p:nvPr>
            <p:ph idx="1"/>
          </p:nvPr>
        </p:nvSpPr>
        <p:spPr>
          <a:xfrm>
            <a:off x="628650" y="1554480"/>
            <a:ext cx="7886700" cy="4351338"/>
          </a:xfrm>
        </p:spPr>
        <p:txBody>
          <a:bodyPr>
            <a:normAutofit fontScale="92500" lnSpcReduction="20000"/>
          </a:bodyPr>
          <a:lstStyle/>
          <a:p>
            <a:pPr>
              <a:buFont typeface="Wingdings" panose="05000000000000000000" pitchFamily="2" charset="2"/>
              <a:buChar char="§"/>
            </a:pPr>
            <a:r>
              <a:rPr lang="en-US" dirty="0"/>
              <a:t>Brownfield Redevelopment and Land Bank Authorities are very powerful economic development tools.</a:t>
            </a:r>
          </a:p>
          <a:p>
            <a:pPr>
              <a:buFont typeface="Wingdings" panose="05000000000000000000" pitchFamily="2" charset="2"/>
              <a:buChar char="§"/>
            </a:pPr>
            <a:r>
              <a:rPr lang="en-US" dirty="0"/>
              <a:t>Be creative and innovative when applying these tools – flexibility is possible.</a:t>
            </a:r>
          </a:p>
          <a:p>
            <a:pPr>
              <a:buFont typeface="Wingdings" panose="05000000000000000000" pitchFamily="2" charset="2"/>
              <a:buChar char="§"/>
            </a:pPr>
            <a:r>
              <a:rPr lang="en-US" dirty="0"/>
              <a:t>Bring Brownfield discussion to the potential development early.</a:t>
            </a:r>
          </a:p>
          <a:p>
            <a:pPr>
              <a:buFont typeface="Wingdings" panose="05000000000000000000" pitchFamily="2" charset="2"/>
              <a:buChar char="§"/>
            </a:pPr>
            <a:r>
              <a:rPr lang="en-US" dirty="0"/>
              <a:t>Become aware of the tools and their potential applicability to your community and/or project.</a:t>
            </a:r>
          </a:p>
          <a:p>
            <a:pPr>
              <a:buFont typeface="Wingdings" panose="05000000000000000000" pitchFamily="2" charset="2"/>
              <a:buChar char="§"/>
            </a:pPr>
            <a:r>
              <a:rPr lang="en-US" dirty="0"/>
              <a:t>Understand what your community/residents/elected officials will embrace.</a:t>
            </a:r>
          </a:p>
          <a:p>
            <a:pPr>
              <a:buFont typeface="Wingdings" panose="05000000000000000000" pitchFamily="2" charset="2"/>
              <a:buChar char="§"/>
            </a:pPr>
            <a:r>
              <a:rPr lang="en-US" dirty="0"/>
              <a:t>Not everyone is supportive of “government subsidization” or “developer enrichment.”</a:t>
            </a:r>
          </a:p>
          <a:p>
            <a:pPr>
              <a:buFont typeface="Wingdings" panose="05000000000000000000" pitchFamily="2" charset="2"/>
              <a:buChar char="§"/>
            </a:pPr>
            <a:r>
              <a:rPr lang="en-US" dirty="0"/>
              <a:t>Recognize that one tool/incentive will likely not be the “silver solution” to help realize your goals or objectives.</a:t>
            </a:r>
          </a:p>
          <a:p>
            <a:pPr>
              <a:buFont typeface="Wingdings" panose="05000000000000000000" pitchFamily="2" charset="2"/>
              <a:buChar char="§"/>
            </a:pPr>
            <a:r>
              <a:rPr lang="en-US" dirty="0"/>
              <a:t>Layering tools, incentives and funding is usually necessary.</a:t>
            </a:r>
          </a:p>
          <a:p>
            <a:pPr>
              <a:buFont typeface="Wingdings" panose="05000000000000000000" pitchFamily="2" charset="2"/>
              <a:buChar char="§"/>
            </a:pPr>
            <a:r>
              <a:rPr lang="en-US" dirty="0"/>
              <a:t>Brownfield redevelopment is economic development.</a:t>
            </a:r>
          </a:p>
          <a:p>
            <a:pPr>
              <a:buFont typeface="Wingdings" panose="05000000000000000000" pitchFamily="2" charset="2"/>
              <a:buChar char="§"/>
            </a:pPr>
            <a:r>
              <a:rPr lang="en-US" dirty="0"/>
              <a:t>Have your tools and resources ready!</a:t>
            </a:r>
          </a:p>
          <a:p>
            <a:endParaRPr lang="en-US" dirty="0"/>
          </a:p>
        </p:txBody>
      </p:sp>
    </p:spTree>
    <p:extLst>
      <p:ext uri="{BB962C8B-B14F-4D97-AF65-F5344CB8AC3E}">
        <p14:creationId xmlns:p14="http://schemas.microsoft.com/office/powerpoint/2010/main" val="2320898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2A6794-99FE-4266-CD4D-7D50B90366B1}"/>
              </a:ext>
            </a:extLst>
          </p:cNvPr>
          <p:cNvSpPr>
            <a:spLocks noGrp="1"/>
          </p:cNvSpPr>
          <p:nvPr>
            <p:ph type="title"/>
          </p:nvPr>
        </p:nvSpPr>
        <p:spPr>
          <a:xfrm>
            <a:off x="628650" y="365128"/>
            <a:ext cx="7886700" cy="825497"/>
          </a:xfrm>
        </p:spPr>
        <p:txBody>
          <a:bodyPr/>
          <a:lstStyle/>
          <a:p>
            <a:r>
              <a:rPr lang="en-US" dirty="0"/>
              <a:t>Envirologic</a:t>
            </a:r>
          </a:p>
        </p:txBody>
      </p:sp>
      <p:sp>
        <p:nvSpPr>
          <p:cNvPr id="10" name="Content Placeholder 9">
            <a:extLst>
              <a:ext uri="{FF2B5EF4-FFF2-40B4-BE49-F238E27FC236}">
                <a16:creationId xmlns:a16="http://schemas.microsoft.com/office/drawing/2014/main" id="{C598EC73-4FBF-C430-104A-D4A0D4E039E9}"/>
              </a:ext>
            </a:extLst>
          </p:cNvPr>
          <p:cNvSpPr>
            <a:spLocks noGrp="1"/>
          </p:cNvSpPr>
          <p:nvPr>
            <p:ph idx="1"/>
          </p:nvPr>
        </p:nvSpPr>
        <p:spPr>
          <a:xfrm>
            <a:off x="628650" y="1190625"/>
            <a:ext cx="7886700" cy="4986338"/>
          </a:xfrm>
        </p:spPr>
        <p:txBody>
          <a:bodyPr/>
          <a:lstStyle/>
          <a:p>
            <a:pPr marL="0" indent="0">
              <a:buNone/>
            </a:pPr>
            <a:r>
              <a:rPr lang="en-US" dirty="0"/>
              <a:t>Jeff Hawkins,</a:t>
            </a:r>
          </a:p>
          <a:p>
            <a:pPr marL="0" indent="0">
              <a:buNone/>
            </a:pPr>
            <a:r>
              <a:rPr lang="en-US" dirty="0"/>
              <a:t>CEO/Hydrogeologist</a:t>
            </a:r>
          </a:p>
          <a:p>
            <a:pPr lvl="1"/>
            <a:r>
              <a:rPr lang="en-US" dirty="0"/>
              <a:t>Hiker 1%er</a:t>
            </a:r>
          </a:p>
          <a:p>
            <a:pPr lvl="1"/>
            <a:r>
              <a:rPr lang="en-US" dirty="0"/>
              <a:t>Biker </a:t>
            </a:r>
          </a:p>
          <a:p>
            <a:pPr lvl="1"/>
            <a:r>
              <a:rPr lang="en-US" dirty="0"/>
              <a:t>Kayaker </a:t>
            </a:r>
          </a:p>
          <a:p>
            <a:pPr lvl="1"/>
            <a:r>
              <a:rPr lang="en-US" dirty="0"/>
              <a:t>Favorite foods: ice cream and </a:t>
            </a:r>
          </a:p>
          <a:p>
            <a:pPr marL="342891" lvl="1" indent="0">
              <a:buNone/>
            </a:pPr>
            <a:r>
              <a:rPr lang="en-US" dirty="0"/>
              <a:t>   bourbon</a:t>
            </a:r>
          </a:p>
        </p:txBody>
      </p:sp>
      <p:pic>
        <p:nvPicPr>
          <p:cNvPr id="11" name="Content Placeholder 7">
            <a:extLst>
              <a:ext uri="{FF2B5EF4-FFF2-40B4-BE49-F238E27FC236}">
                <a16:creationId xmlns:a16="http://schemas.microsoft.com/office/drawing/2014/main" id="{E4484CB7-333C-EFF9-CA95-7D4269733881}"/>
              </a:ext>
            </a:extLst>
          </p:cNvPr>
          <p:cNvPicPr>
            <a:picLocks noChangeAspect="1"/>
          </p:cNvPicPr>
          <p:nvPr/>
        </p:nvPicPr>
        <p:blipFill>
          <a:blip r:embed="rId2"/>
          <a:stretch>
            <a:fillRect/>
          </a:stretch>
        </p:blipFill>
        <p:spPr>
          <a:xfrm>
            <a:off x="4984596" y="815971"/>
            <a:ext cx="3543298" cy="2613029"/>
          </a:xfrm>
          <a:prstGeom prst="rect">
            <a:avLst/>
          </a:prstGeom>
        </p:spPr>
      </p:pic>
      <p:pic>
        <p:nvPicPr>
          <p:cNvPr id="13" name="Picture 12">
            <a:extLst>
              <a:ext uri="{FF2B5EF4-FFF2-40B4-BE49-F238E27FC236}">
                <a16:creationId xmlns:a16="http://schemas.microsoft.com/office/drawing/2014/main" id="{889F8033-BF93-C460-A61E-CE89A9671589}"/>
              </a:ext>
            </a:extLst>
          </p:cNvPr>
          <p:cNvPicPr>
            <a:picLocks noChangeAspect="1"/>
          </p:cNvPicPr>
          <p:nvPr/>
        </p:nvPicPr>
        <p:blipFill>
          <a:blip r:embed="rId3"/>
          <a:stretch>
            <a:fillRect/>
          </a:stretch>
        </p:blipFill>
        <p:spPr>
          <a:xfrm>
            <a:off x="4984596" y="3429000"/>
            <a:ext cx="3543300" cy="2657475"/>
          </a:xfrm>
          <a:prstGeom prst="rect">
            <a:avLst/>
          </a:prstGeom>
        </p:spPr>
      </p:pic>
      <p:pic>
        <p:nvPicPr>
          <p:cNvPr id="15" name="Picture 14">
            <a:extLst>
              <a:ext uri="{FF2B5EF4-FFF2-40B4-BE49-F238E27FC236}">
                <a16:creationId xmlns:a16="http://schemas.microsoft.com/office/drawing/2014/main" id="{1480B47B-DAF9-C375-6EAB-B35C96790818}"/>
              </a:ext>
            </a:extLst>
          </p:cNvPr>
          <p:cNvPicPr>
            <a:picLocks noChangeAspect="1"/>
          </p:cNvPicPr>
          <p:nvPr/>
        </p:nvPicPr>
        <p:blipFill>
          <a:blip r:embed="rId4"/>
          <a:stretch>
            <a:fillRect/>
          </a:stretch>
        </p:blipFill>
        <p:spPr>
          <a:xfrm>
            <a:off x="1428750" y="3428999"/>
            <a:ext cx="3543300" cy="2657475"/>
          </a:xfrm>
          <a:prstGeom prst="rect">
            <a:avLst/>
          </a:prstGeom>
        </p:spPr>
      </p:pic>
    </p:spTree>
    <p:extLst>
      <p:ext uri="{BB962C8B-B14F-4D97-AF65-F5344CB8AC3E}">
        <p14:creationId xmlns:p14="http://schemas.microsoft.com/office/powerpoint/2010/main" val="192333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 parked outside a building&#10;&#10;Description automatically generated with medium confidence">
            <a:extLst>
              <a:ext uri="{FF2B5EF4-FFF2-40B4-BE49-F238E27FC236}">
                <a16:creationId xmlns:a16="http://schemas.microsoft.com/office/drawing/2014/main" id="{CA29D4B3-FA5A-45C3-9081-9D8FE2B0CE36}"/>
              </a:ext>
            </a:extLst>
          </p:cNvPr>
          <p:cNvPicPr>
            <a:picLocks noChangeAspect="1"/>
          </p:cNvPicPr>
          <p:nvPr/>
        </p:nvPicPr>
        <p:blipFill rotWithShape="1">
          <a:blip r:embed="rId3">
            <a:alphaModFix amt="20000"/>
          </a:blip>
          <a:srcRect l="10416" t="3739" r="12661" b="19337"/>
          <a:stretch/>
        </p:blipFill>
        <p:spPr>
          <a:xfrm>
            <a:off x="0" y="-32784"/>
            <a:ext cx="9144000" cy="6858001"/>
          </a:xfrm>
          <a:prstGeom prst="rect">
            <a:avLst/>
          </a:prstGeom>
        </p:spPr>
      </p:pic>
      <p:sp>
        <p:nvSpPr>
          <p:cNvPr id="51202" name="Title 1">
            <a:extLst>
              <a:ext uri="{FF2B5EF4-FFF2-40B4-BE49-F238E27FC236}">
                <a16:creationId xmlns:a16="http://schemas.microsoft.com/office/drawing/2014/main" id="{F10ED55C-4194-4979-BACD-43DE55E32A38}"/>
              </a:ext>
            </a:extLst>
          </p:cNvPr>
          <p:cNvSpPr>
            <a:spLocks noGrp="1" noChangeArrowheads="1"/>
          </p:cNvSpPr>
          <p:nvPr>
            <p:ph type="title"/>
          </p:nvPr>
        </p:nvSpPr>
        <p:spPr>
          <a:xfrm>
            <a:off x="712788" y="223360"/>
            <a:ext cx="7500937" cy="1068388"/>
          </a:xfrm>
        </p:spPr>
        <p:txBody>
          <a:bodyPr lIns="85725" tIns="42863" rIns="85725" bIns="42863" anchor="b"/>
          <a:lstStyle/>
          <a:p>
            <a:r>
              <a:rPr lang="en-US" altLang="en-US" dirty="0">
                <a:ea typeface="ＭＳ Ｐゴシック" panose="020B0600070205080204" pitchFamily="34" charset="-128"/>
                <a:cs typeface="Arial" panose="020B0604020202020204" pitchFamily="34" charset="0"/>
              </a:rPr>
              <a:t>Contact – Jeff Hawkins, CEO</a:t>
            </a:r>
          </a:p>
        </p:txBody>
      </p:sp>
      <p:sp>
        <p:nvSpPr>
          <p:cNvPr id="15363" name="Content Placeholder 2">
            <a:extLst>
              <a:ext uri="{FF2B5EF4-FFF2-40B4-BE49-F238E27FC236}">
                <a16:creationId xmlns:a16="http://schemas.microsoft.com/office/drawing/2014/main" id="{5C4AC0D0-9169-4F6A-AD60-3FF17BE8BF1F}"/>
              </a:ext>
            </a:extLst>
          </p:cNvPr>
          <p:cNvSpPr>
            <a:spLocks noGrp="1"/>
          </p:cNvSpPr>
          <p:nvPr>
            <p:ph idx="1"/>
          </p:nvPr>
        </p:nvSpPr>
        <p:spPr>
          <a:xfrm>
            <a:off x="2515552" y="2242343"/>
            <a:ext cx="5314950" cy="2373313"/>
          </a:xfrm>
        </p:spPr>
        <p:txBody>
          <a:bodyPr/>
          <a:lstStyle/>
          <a:p>
            <a:pPr marL="0" indent="0">
              <a:lnSpc>
                <a:spcPts val="2500"/>
              </a:lnSpc>
              <a:spcBef>
                <a:spcPts val="600"/>
              </a:spcBef>
              <a:buFont typeface="Arial" panose="020B0604020202020204" pitchFamily="34" charset="0"/>
              <a:buNone/>
              <a:defRPr/>
            </a:pPr>
            <a:r>
              <a:rPr lang="en-US" altLang="en-US" sz="2800" dirty="0"/>
              <a:t>(800) 272-7802</a:t>
            </a:r>
          </a:p>
          <a:p>
            <a:pPr marL="0" indent="0">
              <a:lnSpc>
                <a:spcPts val="2500"/>
              </a:lnSpc>
              <a:spcBef>
                <a:spcPts val="600"/>
              </a:spcBef>
              <a:buFont typeface="Arial" panose="020B0604020202020204" pitchFamily="34" charset="0"/>
              <a:buNone/>
              <a:defRPr/>
            </a:pPr>
            <a:endParaRPr lang="en-US" altLang="en-US" sz="2800" dirty="0"/>
          </a:p>
          <a:p>
            <a:pPr marL="0" indent="0">
              <a:lnSpc>
                <a:spcPts val="2500"/>
              </a:lnSpc>
              <a:spcBef>
                <a:spcPts val="600"/>
              </a:spcBef>
              <a:buFont typeface="Arial" panose="020B0604020202020204" pitchFamily="34" charset="0"/>
              <a:buNone/>
              <a:defRPr/>
            </a:pPr>
            <a:r>
              <a:rPr lang="en-US" altLang="en-US" sz="2800" dirty="0">
                <a:hlinkClick r:id="rId4">
                  <a:extLst>
                    <a:ext uri="{A12FA001-AC4F-418D-AE19-62706E023703}">
                      <ahyp:hlinkClr xmlns:ahyp="http://schemas.microsoft.com/office/drawing/2018/hyperlinkcolor" val="tx"/>
                    </a:ext>
                  </a:extLst>
                </a:hlinkClick>
              </a:rPr>
              <a:t>jhawkins@envirologic.com</a:t>
            </a:r>
            <a:endParaRPr lang="en-US" altLang="en-US" sz="2800" dirty="0"/>
          </a:p>
          <a:p>
            <a:pPr marL="0" indent="0">
              <a:lnSpc>
                <a:spcPts val="2500"/>
              </a:lnSpc>
              <a:spcBef>
                <a:spcPts val="600"/>
              </a:spcBef>
              <a:buFont typeface="Arial" panose="020B0604020202020204" pitchFamily="34" charset="0"/>
              <a:buNone/>
              <a:defRPr/>
            </a:pPr>
            <a:endParaRPr lang="en-US" altLang="en-US" sz="2800" dirty="0"/>
          </a:p>
          <a:p>
            <a:pPr marL="0" indent="0">
              <a:lnSpc>
                <a:spcPts val="2500"/>
              </a:lnSpc>
              <a:spcBef>
                <a:spcPts val="600"/>
              </a:spcBef>
              <a:buFont typeface="Arial" panose="020B0604020202020204" pitchFamily="34" charset="0"/>
              <a:buNone/>
              <a:defRPr/>
            </a:pPr>
            <a:r>
              <a:rPr lang="en-US" altLang="en-US" sz="2800" dirty="0">
                <a:hlinkClick r:id="rId5">
                  <a:extLst>
                    <a:ext uri="{A12FA001-AC4F-418D-AE19-62706E023703}">
                      <ahyp:hlinkClr xmlns:ahyp="http://schemas.microsoft.com/office/drawing/2018/hyperlinkcolor" val="tx"/>
                    </a:ext>
                  </a:extLst>
                </a:hlinkClick>
              </a:rPr>
              <a:t>www.envirologic.com</a:t>
            </a:r>
            <a:r>
              <a:rPr lang="en-US" altLang="en-US" sz="2800" dirty="0"/>
              <a:t> </a:t>
            </a:r>
          </a:p>
          <a:p>
            <a:pPr marL="0" indent="0">
              <a:buFont typeface="Arial" panose="020B0604020202020204" pitchFamily="34" charset="0"/>
              <a:buNone/>
              <a:defRPr/>
            </a:pPr>
            <a:endParaRPr lang="en-US" altLang="en-US" sz="1758" dirty="0"/>
          </a:p>
          <a:p>
            <a:pPr>
              <a:defRPr/>
            </a:pPr>
            <a:endParaRPr lang="en-US" altLang="en-US" sz="1758" dirty="0"/>
          </a:p>
          <a:p>
            <a:pPr>
              <a:defRPr/>
            </a:pPr>
            <a:endParaRPr lang="en-US" altLang="en-US" sz="1758" dirty="0"/>
          </a:p>
          <a:p>
            <a:pPr>
              <a:defRPr/>
            </a:pPr>
            <a:endParaRPr lang="en-US" sz="1758" u="sng" dirty="0"/>
          </a:p>
        </p:txBody>
      </p:sp>
      <p:pic>
        <p:nvPicPr>
          <p:cNvPr id="5" name="Graphic 4" descr="Speaker phone with solid fill">
            <a:extLst>
              <a:ext uri="{FF2B5EF4-FFF2-40B4-BE49-F238E27FC236}">
                <a16:creationId xmlns:a16="http://schemas.microsoft.com/office/drawing/2014/main" id="{FE425DAA-A41E-4004-89F4-6A89B940EB51}"/>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966912" y="2129791"/>
            <a:ext cx="548640" cy="548640"/>
          </a:xfrm>
          <a:prstGeom prst="rect">
            <a:avLst/>
          </a:prstGeom>
        </p:spPr>
      </p:pic>
      <p:pic>
        <p:nvPicPr>
          <p:cNvPr id="19" name="Graphic 18" descr="Email with solid fill">
            <a:extLst>
              <a:ext uri="{FF2B5EF4-FFF2-40B4-BE49-F238E27FC236}">
                <a16:creationId xmlns:a16="http://schemas.microsoft.com/office/drawing/2014/main" id="{265F72CC-85DF-4CAD-9486-C13F19880E2D}"/>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66912" y="2847577"/>
            <a:ext cx="548640" cy="548640"/>
          </a:xfrm>
          <a:prstGeom prst="rect">
            <a:avLst/>
          </a:prstGeom>
        </p:spPr>
      </p:pic>
      <p:pic>
        <p:nvPicPr>
          <p:cNvPr id="21" name="Graphic 20" descr="Internet with solid fill">
            <a:extLst>
              <a:ext uri="{FF2B5EF4-FFF2-40B4-BE49-F238E27FC236}">
                <a16:creationId xmlns:a16="http://schemas.microsoft.com/office/drawing/2014/main" id="{AD39AE9C-95C2-429D-87D0-308DC92DA911}"/>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966912" y="3731616"/>
            <a:ext cx="548640" cy="5486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0D08B-FE8E-49CC-8B43-E84EF26FDA17}"/>
              </a:ext>
            </a:extLst>
          </p:cNvPr>
          <p:cNvSpPr>
            <a:spLocks noGrp="1"/>
          </p:cNvSpPr>
          <p:nvPr>
            <p:ph type="title"/>
          </p:nvPr>
        </p:nvSpPr>
        <p:spPr>
          <a:xfrm>
            <a:off x="628650" y="365129"/>
            <a:ext cx="7886700" cy="1006322"/>
          </a:xfrm>
        </p:spPr>
        <p:txBody>
          <a:bodyPr>
            <a:normAutofit/>
          </a:bodyPr>
          <a:lstStyle/>
          <a:p>
            <a:r>
              <a:rPr lang="en-US" dirty="0"/>
              <a:t>The State of Michigan Definition</a:t>
            </a:r>
            <a:endParaRPr lang="en-US" i="1" dirty="0"/>
          </a:p>
        </p:txBody>
      </p:sp>
      <p:sp>
        <p:nvSpPr>
          <p:cNvPr id="4" name="TextBox 8">
            <a:extLst>
              <a:ext uri="{FF2B5EF4-FFF2-40B4-BE49-F238E27FC236}">
                <a16:creationId xmlns:a16="http://schemas.microsoft.com/office/drawing/2014/main" id="{776AD83B-6D09-41BB-B923-69457A5A9AE3}"/>
              </a:ext>
            </a:extLst>
          </p:cNvPr>
          <p:cNvSpPr txBox="1">
            <a:spLocks noChangeArrowheads="1"/>
          </p:cNvSpPr>
          <p:nvPr/>
        </p:nvSpPr>
        <p:spPr bwMode="auto">
          <a:xfrm>
            <a:off x="839787" y="1305173"/>
            <a:ext cx="2697163" cy="58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75" b="1" i="0" u="none" strike="noStrike" kern="1200" cap="none" spc="0" normalizeH="0" baseline="0" noProof="0" dirty="0">
                <a:ln>
                  <a:noFill/>
                </a:ln>
                <a:solidFill>
                  <a:srgbClr val="000000"/>
                </a:solidFill>
                <a:effectLst/>
                <a:uLnTx/>
                <a:uFillTx/>
                <a:latin typeface="Century Gothic" panose="020F0302020204030204"/>
                <a:ea typeface="ＭＳ Ｐゴシック" panose="020B0600070205080204" pitchFamily="34" charset="-128"/>
                <a:cs typeface="+mn-cs"/>
              </a:rPr>
              <a:t>Facility: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313" b="0" i="0" u="none" strike="noStrike" kern="1200" cap="none" spc="0" normalizeH="0" baseline="0" noProof="0" dirty="0">
                <a:ln>
                  <a:noFill/>
                </a:ln>
                <a:solidFill>
                  <a:srgbClr val="000000"/>
                </a:solidFill>
                <a:effectLst/>
                <a:uLnTx/>
                <a:uFillTx/>
                <a:latin typeface="Century Gothic" panose="020F0302020204030204"/>
                <a:ea typeface="ＭＳ Ｐゴシック" panose="020B0600070205080204" pitchFamily="34" charset="-128"/>
                <a:cs typeface="+mn-cs"/>
              </a:rPr>
              <a:t>Contaminated</a:t>
            </a:r>
          </a:p>
        </p:txBody>
      </p:sp>
      <p:sp>
        <p:nvSpPr>
          <p:cNvPr id="5" name="TextBox 9">
            <a:extLst>
              <a:ext uri="{FF2B5EF4-FFF2-40B4-BE49-F238E27FC236}">
                <a16:creationId xmlns:a16="http://schemas.microsoft.com/office/drawing/2014/main" id="{7DFC1342-E2DB-4C3F-A5B9-AAED196A322A}"/>
              </a:ext>
            </a:extLst>
          </p:cNvPr>
          <p:cNvSpPr txBox="1">
            <a:spLocks noChangeArrowheads="1"/>
          </p:cNvSpPr>
          <p:nvPr/>
        </p:nvSpPr>
        <p:spPr bwMode="auto">
          <a:xfrm>
            <a:off x="839787" y="3535156"/>
            <a:ext cx="37322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75" b="1" i="0" u="none" strike="noStrike" kern="1200" cap="none" spc="0" normalizeH="0" baseline="0" noProof="0" dirty="0">
                <a:ln>
                  <a:noFill/>
                </a:ln>
                <a:solidFill>
                  <a:srgbClr val="000000"/>
                </a:solidFill>
                <a:effectLst/>
                <a:uLnTx/>
                <a:uFillTx/>
                <a:latin typeface="Century Gothic" panose="020F0302020204030204"/>
                <a:ea typeface="ＭＳ Ｐゴシック" panose="020B0600070205080204" pitchFamily="34" charset="-128"/>
                <a:cs typeface="+mn-cs"/>
              </a:rPr>
              <a:t>Functionally Obsolete: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313" b="0" i="0" u="none" strike="noStrike" kern="1200" cap="none" spc="0" normalizeH="0" baseline="0" noProof="0" dirty="0">
                <a:ln>
                  <a:noFill/>
                </a:ln>
                <a:solidFill>
                  <a:srgbClr val="000000"/>
                </a:solidFill>
                <a:effectLst/>
                <a:uLnTx/>
                <a:uFillTx/>
                <a:latin typeface="Century Gothic" panose="020F0302020204030204"/>
                <a:ea typeface="ＭＳ Ｐゴシック" panose="020B0600070205080204" pitchFamily="34" charset="-128"/>
                <a:cs typeface="+mn-cs"/>
              </a:rPr>
              <a:t>Can’t be used for its original purpose </a:t>
            </a:r>
          </a:p>
        </p:txBody>
      </p:sp>
      <p:sp>
        <p:nvSpPr>
          <p:cNvPr id="6" name="TextBox 10">
            <a:extLst>
              <a:ext uri="{FF2B5EF4-FFF2-40B4-BE49-F238E27FC236}">
                <a16:creationId xmlns:a16="http://schemas.microsoft.com/office/drawing/2014/main" id="{BF73833D-8F58-450A-BC06-B51662F120FF}"/>
              </a:ext>
            </a:extLst>
          </p:cNvPr>
          <p:cNvSpPr txBox="1">
            <a:spLocks noChangeArrowheads="1"/>
          </p:cNvSpPr>
          <p:nvPr/>
        </p:nvSpPr>
        <p:spPr bwMode="auto">
          <a:xfrm>
            <a:off x="3974400" y="1339427"/>
            <a:ext cx="4554947" cy="784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75" b="1" i="0" u="none" strike="noStrike" kern="1200" cap="none" spc="0" normalizeH="0" baseline="0" noProof="0" dirty="0">
                <a:ln>
                  <a:noFill/>
                </a:ln>
                <a:solidFill>
                  <a:srgbClr val="000000"/>
                </a:solidFill>
                <a:effectLst/>
                <a:uLnTx/>
                <a:uFillTx/>
                <a:latin typeface="Century Gothic" panose="020F0302020204030204"/>
                <a:ea typeface="ＭＳ Ｐゴシック" panose="020B0600070205080204" pitchFamily="34" charset="-128"/>
                <a:cs typeface="+mn-cs"/>
              </a:rPr>
              <a:t>Blighted: </a:t>
            </a:r>
            <a:r>
              <a:rPr kumimoji="0" lang="en-US" altLang="en-US" sz="1310" b="0" i="0" u="none" strike="noStrike" kern="1200" cap="none" spc="0" normalizeH="0" baseline="0" noProof="0" dirty="0">
                <a:ln>
                  <a:noFill/>
                </a:ln>
                <a:solidFill>
                  <a:srgbClr val="000000"/>
                </a:solidFill>
                <a:effectLst/>
                <a:uLnTx/>
                <a:uFillTx/>
                <a:latin typeface="Century Gothic" panose="020F0302020204030204"/>
                <a:ea typeface="ＭＳ Ｐゴシック" panose="020B0600070205080204" pitchFamily="34" charset="-128"/>
                <a:cs typeface="+mn-cs"/>
              </a:rPr>
              <a:t>Public nuisance, dangerous, eyesore, or property owned or under control of a Land Bank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313" b="0" i="0" u="none" strike="noStrike" kern="1200" cap="none" spc="0" normalizeH="0" baseline="0" noProof="0" dirty="0">
              <a:ln>
                <a:noFill/>
              </a:ln>
              <a:solidFill>
                <a:srgbClr val="000000"/>
              </a:solidFill>
              <a:effectLst/>
              <a:uLnTx/>
              <a:uFillTx/>
              <a:latin typeface="Century Gothic" panose="020F0302020204030204"/>
              <a:ea typeface="ＭＳ Ｐゴシック" panose="020B0600070205080204" pitchFamily="34" charset="-128"/>
              <a:cs typeface="+mn-cs"/>
            </a:endParaRPr>
          </a:p>
        </p:txBody>
      </p:sp>
      <p:sp>
        <p:nvSpPr>
          <p:cNvPr id="7" name="TextBox 12">
            <a:extLst>
              <a:ext uri="{FF2B5EF4-FFF2-40B4-BE49-F238E27FC236}">
                <a16:creationId xmlns:a16="http://schemas.microsoft.com/office/drawing/2014/main" id="{EC66F47D-4F6B-4619-934D-A2B4356AB0D7}"/>
              </a:ext>
            </a:extLst>
          </p:cNvPr>
          <p:cNvSpPr txBox="1">
            <a:spLocks noChangeArrowheads="1"/>
          </p:cNvSpPr>
          <p:nvPr/>
        </p:nvSpPr>
        <p:spPr bwMode="auto">
          <a:xfrm>
            <a:off x="4070482" y="3541622"/>
            <a:ext cx="2765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75" b="1" i="0" u="none" strike="noStrike" kern="1200" cap="none" spc="0" normalizeH="0" baseline="0" noProof="0" dirty="0">
                <a:ln>
                  <a:noFill/>
                </a:ln>
                <a:solidFill>
                  <a:srgbClr val="000000"/>
                </a:solidFill>
                <a:effectLst/>
                <a:uLnTx/>
                <a:uFillTx/>
                <a:latin typeface="Century Gothic" panose="020F0302020204030204"/>
                <a:ea typeface="ＭＳ Ｐゴシック" panose="020B0600070205080204" pitchFamily="34" charset="-128"/>
                <a:cs typeface="+mn-cs"/>
              </a:rPr>
              <a:t>Historic Resource: </a:t>
            </a:r>
            <a:br>
              <a:rPr kumimoji="0" lang="en-US" altLang="en-US" sz="1875" b="1" i="0" u="none" strike="noStrike" kern="1200" cap="none" spc="0" normalizeH="0" baseline="0" noProof="0" dirty="0">
                <a:ln>
                  <a:noFill/>
                </a:ln>
                <a:solidFill>
                  <a:srgbClr val="000000"/>
                </a:solidFill>
                <a:effectLst/>
                <a:uLnTx/>
                <a:uFillTx/>
                <a:latin typeface="Century Gothic" panose="020F0302020204030204"/>
                <a:ea typeface="ＭＳ Ｐゴシック" panose="020B0600070205080204" pitchFamily="34" charset="-128"/>
                <a:cs typeface="+mn-cs"/>
              </a:rPr>
            </a:br>
            <a:r>
              <a:rPr kumimoji="0" lang="en-US" altLang="en-US" sz="1313" b="0" i="0" u="none" strike="noStrike" kern="1200" cap="none" spc="0" normalizeH="0" baseline="0" noProof="0" dirty="0">
                <a:ln>
                  <a:noFill/>
                </a:ln>
                <a:solidFill>
                  <a:srgbClr val="000000"/>
                </a:solidFill>
                <a:effectLst/>
                <a:uLnTx/>
                <a:uFillTx/>
                <a:latin typeface="Century Gothic" panose="020F0302020204030204"/>
                <a:ea typeface="ＭＳ Ｐゴシック" panose="020B0600070205080204" pitchFamily="34" charset="-128"/>
                <a:cs typeface="+mn-cs"/>
              </a:rPr>
              <a:t>Historic building or structure</a:t>
            </a:r>
          </a:p>
        </p:txBody>
      </p:sp>
      <p:sp>
        <p:nvSpPr>
          <p:cNvPr id="8" name="Rectangle 14">
            <a:extLst>
              <a:ext uri="{FF2B5EF4-FFF2-40B4-BE49-F238E27FC236}">
                <a16:creationId xmlns:a16="http://schemas.microsoft.com/office/drawing/2014/main" id="{E200DF42-55B1-4ADA-A656-A87EA79B7337}"/>
              </a:ext>
            </a:extLst>
          </p:cNvPr>
          <p:cNvSpPr>
            <a:spLocks noChangeArrowheads="1"/>
          </p:cNvSpPr>
          <p:nvPr/>
        </p:nvSpPr>
        <p:spPr bwMode="auto">
          <a:xfrm>
            <a:off x="2168624" y="5624271"/>
            <a:ext cx="3803716"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rgbClr val="7F6000"/>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rgbClr val="7F6000"/>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7F6000"/>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7F6000"/>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7F6000"/>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rgbClr val="7F6000"/>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rgbClr val="7F6000"/>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rgbClr val="7F6000"/>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rgbClr val="7F6000"/>
                </a:solidFill>
                <a:latin typeface="Calibri" panose="020F0502020204030204" pitchFamily="34" charset="0"/>
              </a:defRPr>
            </a:lvl9pPr>
          </a:lstStyle>
          <a:p>
            <a:pPr marL="0" marR="0" lvl="1" indent="0" algn="l" defTabSz="457200" rtl="0" eaLnBrk="1" fontAlgn="auto" latinLnBrk="0" hangingPunct="1">
              <a:lnSpc>
                <a:spcPct val="100000"/>
              </a:lnSpc>
              <a:spcBef>
                <a:spcPct val="0"/>
              </a:spcBef>
              <a:spcAft>
                <a:spcPts val="0"/>
              </a:spcAft>
              <a:buClrTx/>
              <a:buSzTx/>
              <a:buFontTx/>
              <a:buNone/>
              <a:tabLst/>
              <a:defRPr/>
            </a:pPr>
            <a:r>
              <a:rPr kumimoji="0" lang="en-US" altLang="en-US" sz="1250" b="1" i="0" u="none" strike="noStrike" kern="1200" cap="none" spc="0" normalizeH="0" baseline="0" noProof="0" dirty="0">
                <a:ln>
                  <a:noFill/>
                </a:ln>
                <a:solidFill>
                  <a:srgbClr val="000000"/>
                </a:solidFill>
                <a:effectLst/>
                <a:uLnTx/>
                <a:uFillTx/>
                <a:latin typeface="Century Gothic" panose="020F0302020204030204"/>
                <a:ea typeface="+mn-ea"/>
                <a:cs typeface="Calibri" panose="020F0502020204030204" pitchFamily="34" charset="0"/>
              </a:rPr>
              <a:t>Other potential properties:</a:t>
            </a:r>
          </a:p>
          <a:p>
            <a:pPr marL="285750" marR="0" lvl="1" indent="-285750" algn="l" defTabSz="457200" rtl="0" eaLnBrk="1" fontAlgn="auto" latinLnBrk="0" hangingPunct="1">
              <a:lnSpc>
                <a:spcPct val="100000"/>
              </a:lnSpc>
              <a:spcBef>
                <a:spcPct val="0"/>
              </a:spcBef>
              <a:spcAft>
                <a:spcPts val="0"/>
              </a:spcAft>
              <a:buClrTx/>
              <a:buSzTx/>
              <a:buFont typeface="Wingdings" panose="05000000000000000000" pitchFamily="2" charset="2"/>
              <a:buChar char="§"/>
              <a:tabLst/>
              <a:defRPr/>
            </a:pPr>
            <a:r>
              <a:rPr kumimoji="0" lang="en-US" altLang="en-US" sz="1250" b="0" i="0" u="none" strike="noStrike" kern="1200" cap="none" spc="0" normalizeH="0" baseline="0" noProof="0" dirty="0">
                <a:ln>
                  <a:noFill/>
                </a:ln>
                <a:solidFill>
                  <a:srgbClr val="000000"/>
                </a:solidFill>
                <a:effectLst/>
                <a:uLnTx/>
                <a:uFillTx/>
                <a:latin typeface="Century Gothic" panose="020F0302020204030204"/>
                <a:ea typeface="+mn-ea"/>
                <a:cs typeface="Calibri" panose="020F0502020204030204" pitchFamily="34" charset="0"/>
              </a:rPr>
              <a:t>Tax Reverted Property</a:t>
            </a:r>
          </a:p>
          <a:p>
            <a:pPr marL="285750" marR="0" lvl="1" indent="-285750" algn="l" defTabSz="457200" rtl="0" eaLnBrk="1" fontAlgn="auto" latinLnBrk="0" hangingPunct="1">
              <a:lnSpc>
                <a:spcPct val="100000"/>
              </a:lnSpc>
              <a:spcBef>
                <a:spcPct val="0"/>
              </a:spcBef>
              <a:spcAft>
                <a:spcPts val="0"/>
              </a:spcAft>
              <a:buClrTx/>
              <a:buSzTx/>
              <a:buFont typeface="Wingdings" panose="05000000000000000000" pitchFamily="2" charset="2"/>
              <a:buChar char="§"/>
              <a:tabLst/>
              <a:defRPr/>
            </a:pPr>
            <a:r>
              <a:rPr kumimoji="0" lang="en-US" altLang="en-US" sz="1250" b="0" i="0" u="none" strike="noStrike" kern="1200" cap="none" spc="0" normalizeH="0" baseline="0" noProof="0" dirty="0">
                <a:ln>
                  <a:noFill/>
                </a:ln>
                <a:solidFill>
                  <a:srgbClr val="000000"/>
                </a:solidFill>
                <a:effectLst/>
                <a:uLnTx/>
                <a:uFillTx/>
                <a:latin typeface="Century Gothic" panose="020F0302020204030204"/>
                <a:ea typeface="+mn-ea"/>
                <a:cs typeface="Calibri" panose="020F0502020204030204" pitchFamily="34" charset="0"/>
              </a:rPr>
              <a:t>Targeted Redevelopment Area</a:t>
            </a:r>
          </a:p>
        </p:txBody>
      </p:sp>
      <p:sp>
        <p:nvSpPr>
          <p:cNvPr id="14" name="Rectangle 14">
            <a:extLst>
              <a:ext uri="{FF2B5EF4-FFF2-40B4-BE49-F238E27FC236}">
                <a16:creationId xmlns:a16="http://schemas.microsoft.com/office/drawing/2014/main" id="{49119036-8E5B-48A9-9918-C6AD263A896C}"/>
              </a:ext>
            </a:extLst>
          </p:cNvPr>
          <p:cNvSpPr>
            <a:spLocks noChangeArrowheads="1"/>
          </p:cNvSpPr>
          <p:nvPr/>
        </p:nvSpPr>
        <p:spPr bwMode="auto">
          <a:xfrm>
            <a:off x="5135465" y="5825865"/>
            <a:ext cx="3873665" cy="49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rgbClr val="7F6000"/>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rgbClr val="7F6000"/>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7F6000"/>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7F6000"/>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7F6000"/>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rgbClr val="7F6000"/>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rgbClr val="7F6000"/>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rgbClr val="7F6000"/>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rgbClr val="7F6000"/>
                </a:solidFill>
                <a:latin typeface="Calibri" panose="020F0502020204030204" pitchFamily="34" charset="0"/>
              </a:defRPr>
            </a:lvl9pPr>
          </a:lstStyle>
          <a:p>
            <a:pPr marL="285750" marR="0" lvl="1" indent="-285750" algn="l" defTabSz="457200" rtl="0" eaLnBrk="1" fontAlgn="auto" latinLnBrk="0" hangingPunct="1">
              <a:lnSpc>
                <a:spcPct val="100000"/>
              </a:lnSpc>
              <a:spcBef>
                <a:spcPct val="0"/>
              </a:spcBef>
              <a:spcAft>
                <a:spcPts val="0"/>
              </a:spcAft>
              <a:buClrTx/>
              <a:buSzTx/>
              <a:buFont typeface="Wingdings" panose="05000000000000000000" pitchFamily="2" charset="2"/>
              <a:buChar char="§"/>
              <a:tabLst/>
              <a:defRPr/>
            </a:pPr>
            <a:r>
              <a:rPr kumimoji="0" lang="en-US" altLang="en-US" sz="1250" b="0" i="0" u="none" strike="noStrike" kern="1200" cap="none" spc="0" normalizeH="0" baseline="0" noProof="0" dirty="0">
                <a:ln>
                  <a:noFill/>
                </a:ln>
                <a:solidFill>
                  <a:srgbClr val="000000"/>
                </a:solidFill>
                <a:effectLst/>
                <a:uLnTx/>
                <a:uFillTx/>
                <a:latin typeface="Century Gothic" panose="020F0302020204030204"/>
                <a:ea typeface="+mn-ea"/>
                <a:cs typeface="Calibri" panose="020F0502020204030204" pitchFamily="34" charset="0"/>
              </a:rPr>
              <a:t>Adjacent and Contiguous</a:t>
            </a:r>
          </a:p>
          <a:p>
            <a:pPr marL="285750" marR="0" lvl="1" indent="-285750" algn="l" defTabSz="457200" rtl="0" eaLnBrk="1" fontAlgn="auto" latinLnBrk="0" hangingPunct="1">
              <a:lnSpc>
                <a:spcPct val="100000"/>
              </a:lnSpc>
              <a:spcBef>
                <a:spcPct val="0"/>
              </a:spcBef>
              <a:spcAft>
                <a:spcPts val="0"/>
              </a:spcAft>
              <a:buClrTx/>
              <a:buSzTx/>
              <a:buFont typeface="Wingdings" panose="05000000000000000000" pitchFamily="2" charset="2"/>
              <a:buChar char="§"/>
              <a:tabLst/>
              <a:defRPr/>
            </a:pPr>
            <a:r>
              <a:rPr kumimoji="0" lang="en-US" altLang="en-US" sz="1250" b="0" i="0" u="none" strike="noStrike" kern="1200" cap="none" spc="0" normalizeH="0" baseline="0" noProof="0" dirty="0">
                <a:ln>
                  <a:noFill/>
                </a:ln>
                <a:solidFill>
                  <a:srgbClr val="000000"/>
                </a:solidFill>
                <a:effectLst/>
                <a:uLnTx/>
                <a:uFillTx/>
                <a:latin typeface="Century Gothic" panose="020F0302020204030204"/>
                <a:ea typeface="+mn-ea"/>
                <a:cs typeface="Calibri" panose="020F0502020204030204" pitchFamily="34" charset="0"/>
              </a:rPr>
              <a:t>Transit-Oriented Property or Development</a:t>
            </a:r>
          </a:p>
        </p:txBody>
      </p:sp>
      <p:pic>
        <p:nvPicPr>
          <p:cNvPr id="13" name="Picture 7">
            <a:extLst>
              <a:ext uri="{FF2B5EF4-FFF2-40B4-BE49-F238E27FC236}">
                <a16:creationId xmlns:a16="http://schemas.microsoft.com/office/drawing/2014/main" id="{9D81D4DC-72BA-4917-85E0-F1E1AFCC197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42815" y="1894555"/>
            <a:ext cx="2409825" cy="1522413"/>
          </a:xfrm>
          <a:prstGeom prst="rect">
            <a:avLst/>
          </a:prstGeom>
          <a:ln w="12700">
            <a:solidFill>
              <a:schemeClr val="accent3"/>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
            <a:extLst>
              <a:ext uri="{FF2B5EF4-FFF2-40B4-BE49-F238E27FC236}">
                <a16:creationId xmlns:a16="http://schemas.microsoft.com/office/drawing/2014/main" id="{6415BF2B-7840-4237-91AB-ECE4AE8C464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bwMode="auto">
          <a:xfrm>
            <a:off x="4117345" y="1923341"/>
            <a:ext cx="2414588" cy="1471593"/>
          </a:xfrm>
          <a:prstGeom prst="rect">
            <a:avLst/>
          </a:prstGeom>
          <a:ln w="12700">
            <a:solidFill>
              <a:schemeClr val="accent3"/>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6E46874-EA7B-4886-B5DA-7134DC8B87B0}"/>
              </a:ext>
            </a:extLst>
          </p:cNvPr>
          <p:cNvPicPr>
            <a:picLocks noChangeAspect="1"/>
          </p:cNvPicPr>
          <p:nvPr/>
        </p:nvPicPr>
        <p:blipFill>
          <a:blip r:embed="rId4"/>
          <a:stretch>
            <a:fillRect/>
          </a:stretch>
        </p:blipFill>
        <p:spPr>
          <a:xfrm>
            <a:off x="942815" y="4075753"/>
            <a:ext cx="2438611" cy="1548518"/>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452D07C6-A5E5-4D95-81FF-DF309F25517A}"/>
              </a:ext>
            </a:extLst>
          </p:cNvPr>
          <p:cNvPicPr>
            <a:picLocks noChangeAspect="1"/>
          </p:cNvPicPr>
          <p:nvPr/>
        </p:nvPicPr>
        <p:blipFill>
          <a:blip r:embed="rId5"/>
          <a:stretch>
            <a:fillRect/>
          </a:stretch>
        </p:blipFill>
        <p:spPr>
          <a:xfrm>
            <a:off x="4117345" y="4094322"/>
            <a:ext cx="2462997" cy="15485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7742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1BAEE-40F7-4C5A-961D-EC3A36580F6E}"/>
              </a:ext>
            </a:extLst>
          </p:cNvPr>
          <p:cNvSpPr>
            <a:spLocks noGrp="1"/>
          </p:cNvSpPr>
          <p:nvPr>
            <p:ph type="title"/>
          </p:nvPr>
        </p:nvSpPr>
        <p:spPr>
          <a:xfrm>
            <a:off x="628650" y="365129"/>
            <a:ext cx="7886700" cy="1006472"/>
          </a:xfrm>
        </p:spPr>
        <p:txBody>
          <a:bodyPr/>
          <a:lstStyle/>
          <a:p>
            <a:r>
              <a:rPr lang="en-US" dirty="0"/>
              <a:t>Examples of Brownfields</a:t>
            </a:r>
          </a:p>
        </p:txBody>
      </p:sp>
      <p:sp>
        <p:nvSpPr>
          <p:cNvPr id="3" name="Content Placeholder 2">
            <a:extLst>
              <a:ext uri="{FF2B5EF4-FFF2-40B4-BE49-F238E27FC236}">
                <a16:creationId xmlns:a16="http://schemas.microsoft.com/office/drawing/2014/main" id="{74E49F9D-968C-4789-8412-39E164110B30}"/>
              </a:ext>
            </a:extLst>
          </p:cNvPr>
          <p:cNvSpPr>
            <a:spLocks noGrp="1"/>
          </p:cNvSpPr>
          <p:nvPr>
            <p:ph idx="1"/>
          </p:nvPr>
        </p:nvSpPr>
        <p:spPr>
          <a:xfrm>
            <a:off x="628650" y="1554480"/>
            <a:ext cx="7886700" cy="4351338"/>
          </a:xfrm>
        </p:spPr>
        <p:txBody>
          <a:bodyPr>
            <a:noAutofit/>
          </a:bodyPr>
          <a:lstStyle/>
          <a:p>
            <a:pPr>
              <a:buFont typeface="Wingdings" panose="05000000000000000000" pitchFamily="2" charset="2"/>
              <a:buChar char="§"/>
            </a:pPr>
            <a:r>
              <a:rPr lang="en-US" sz="1600" dirty="0"/>
              <a:t>Landfills and dump sites</a:t>
            </a:r>
          </a:p>
          <a:p>
            <a:pPr>
              <a:buFont typeface="Wingdings" panose="05000000000000000000" pitchFamily="2" charset="2"/>
              <a:buChar char="§"/>
            </a:pPr>
            <a:r>
              <a:rPr lang="en-US" sz="1600" dirty="0"/>
              <a:t>Mine-scarred lands</a:t>
            </a:r>
          </a:p>
          <a:p>
            <a:pPr>
              <a:buFont typeface="Wingdings" panose="05000000000000000000" pitchFamily="2" charset="2"/>
              <a:buChar char="§"/>
            </a:pPr>
            <a:r>
              <a:rPr lang="en-US" sz="1600" dirty="0"/>
              <a:t>Industrial sites</a:t>
            </a:r>
          </a:p>
          <a:p>
            <a:pPr>
              <a:buFont typeface="Wingdings" panose="05000000000000000000" pitchFamily="2" charset="2"/>
              <a:buChar char="§"/>
            </a:pPr>
            <a:r>
              <a:rPr lang="en-US" sz="1600" dirty="0"/>
              <a:t>Commercial facilities</a:t>
            </a:r>
          </a:p>
          <a:p>
            <a:pPr>
              <a:buFont typeface="Wingdings" panose="05000000000000000000" pitchFamily="2" charset="2"/>
              <a:buChar char="§"/>
            </a:pPr>
            <a:r>
              <a:rPr lang="en-US" sz="1600" dirty="0"/>
              <a:t>Publicly owned/government buildings </a:t>
            </a:r>
            <a:br>
              <a:rPr lang="en-US" sz="1600" dirty="0"/>
            </a:br>
            <a:r>
              <a:rPr lang="en-US" sz="1600" dirty="0"/>
              <a:t>and land</a:t>
            </a:r>
          </a:p>
          <a:p>
            <a:pPr>
              <a:buFont typeface="Wingdings" panose="05000000000000000000" pitchFamily="2" charset="2"/>
              <a:buChar char="§"/>
            </a:pPr>
            <a:r>
              <a:rPr lang="en-US" sz="1600" dirty="0"/>
              <a:t>Vacant schools</a:t>
            </a:r>
          </a:p>
          <a:p>
            <a:pPr>
              <a:buFont typeface="Wingdings" panose="05000000000000000000" pitchFamily="2" charset="2"/>
              <a:buChar char="§"/>
            </a:pPr>
            <a:r>
              <a:rPr lang="en-US" sz="1600" dirty="0"/>
              <a:t>Former health care facilities</a:t>
            </a:r>
          </a:p>
          <a:p>
            <a:pPr>
              <a:buFont typeface="Wingdings" panose="05000000000000000000" pitchFamily="2" charset="2"/>
              <a:buChar char="§"/>
            </a:pPr>
            <a:r>
              <a:rPr lang="en-US" sz="1600" dirty="0"/>
              <a:t>Abandoned and vacant buildings</a:t>
            </a:r>
          </a:p>
          <a:p>
            <a:pPr>
              <a:buFont typeface="Wingdings" panose="05000000000000000000" pitchFamily="2" charset="2"/>
              <a:buChar char="§"/>
            </a:pPr>
            <a:r>
              <a:rPr lang="en-US" sz="1600" dirty="0"/>
              <a:t>Dry-cleaning facilities</a:t>
            </a:r>
          </a:p>
          <a:p>
            <a:pPr>
              <a:buFont typeface="Wingdings" panose="05000000000000000000" pitchFamily="2" charset="2"/>
              <a:buChar char="§"/>
            </a:pPr>
            <a:r>
              <a:rPr lang="en-US" sz="1600" dirty="0"/>
              <a:t>Gas stations</a:t>
            </a:r>
          </a:p>
          <a:p>
            <a:pPr>
              <a:buFont typeface="Wingdings" panose="05000000000000000000" pitchFamily="2" charset="2"/>
              <a:buChar char="§"/>
            </a:pPr>
            <a:r>
              <a:rPr lang="en-US" sz="1600" dirty="0"/>
              <a:t>Railroad yard</a:t>
            </a:r>
          </a:p>
          <a:p>
            <a:pPr>
              <a:buFont typeface="Wingdings" panose="05000000000000000000" pitchFamily="2" charset="2"/>
              <a:buChar char="§"/>
            </a:pPr>
            <a:r>
              <a:rPr lang="en-US" sz="1600" dirty="0"/>
              <a:t>Vacant land</a:t>
            </a:r>
          </a:p>
          <a:p>
            <a:pPr>
              <a:buFont typeface="Wingdings" panose="05000000000000000000" pitchFamily="2" charset="2"/>
              <a:buChar char="§"/>
            </a:pPr>
            <a:r>
              <a:rPr lang="en-US" sz="1600" dirty="0"/>
              <a:t>Distressed housing</a:t>
            </a:r>
          </a:p>
          <a:p>
            <a:pPr>
              <a:buFont typeface="Wingdings" panose="05000000000000000000" pitchFamily="2" charset="2"/>
              <a:buChar char="§"/>
            </a:pPr>
            <a:r>
              <a:rPr lang="en-US" sz="1600" dirty="0"/>
              <a:t>“Main Street” buildings</a:t>
            </a:r>
          </a:p>
        </p:txBody>
      </p:sp>
      <p:pic>
        <p:nvPicPr>
          <p:cNvPr id="4" name="Picture 3">
            <a:extLst>
              <a:ext uri="{FF2B5EF4-FFF2-40B4-BE49-F238E27FC236}">
                <a16:creationId xmlns:a16="http://schemas.microsoft.com/office/drawing/2014/main" id="{2F175804-5E51-4FDD-AF97-2EE0B3267D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67375" y="1377341"/>
            <a:ext cx="2947731" cy="2118399"/>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FD1BEBF6-1F7B-43F7-8A11-5D5A4BBA38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70738" y="3747647"/>
            <a:ext cx="2944368" cy="21581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1573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94903-8529-4471-B0ED-6694434D0D52}"/>
              </a:ext>
            </a:extLst>
          </p:cNvPr>
          <p:cNvSpPr>
            <a:spLocks noGrp="1"/>
          </p:cNvSpPr>
          <p:nvPr>
            <p:ph type="title"/>
          </p:nvPr>
        </p:nvSpPr>
        <p:spPr>
          <a:xfrm>
            <a:off x="628650" y="365128"/>
            <a:ext cx="7886700" cy="1025133"/>
          </a:xfrm>
        </p:spPr>
        <p:txBody>
          <a:bodyPr>
            <a:normAutofit/>
          </a:bodyPr>
          <a:lstStyle/>
          <a:p>
            <a:r>
              <a:rPr lang="en-US" sz="3200" dirty="0"/>
              <a:t>Benefits of Brownfield Redevelopment</a:t>
            </a:r>
          </a:p>
        </p:txBody>
      </p:sp>
      <p:sp>
        <p:nvSpPr>
          <p:cNvPr id="3" name="Content Placeholder 2">
            <a:extLst>
              <a:ext uri="{FF2B5EF4-FFF2-40B4-BE49-F238E27FC236}">
                <a16:creationId xmlns:a16="http://schemas.microsoft.com/office/drawing/2014/main" id="{CC563B9F-3F25-4CD5-A5E9-C3718FC1946A}"/>
              </a:ext>
            </a:extLst>
          </p:cNvPr>
          <p:cNvSpPr>
            <a:spLocks noGrp="1"/>
          </p:cNvSpPr>
          <p:nvPr>
            <p:ph idx="1"/>
          </p:nvPr>
        </p:nvSpPr>
        <p:spPr>
          <a:xfrm>
            <a:off x="4284616" y="1554480"/>
            <a:ext cx="4458789" cy="4351338"/>
          </a:xfrm>
        </p:spPr>
        <p:txBody>
          <a:bodyPr>
            <a:normAutofit lnSpcReduction="10000"/>
          </a:bodyPr>
          <a:lstStyle/>
          <a:p>
            <a:pPr>
              <a:buFont typeface="Wingdings" panose="05000000000000000000" pitchFamily="2" charset="2"/>
              <a:buChar char="§"/>
            </a:pPr>
            <a:r>
              <a:rPr lang="en-US" sz="1900" dirty="0"/>
              <a:t>Increase investment, jobs, and revenue</a:t>
            </a:r>
          </a:p>
          <a:p>
            <a:pPr>
              <a:buFont typeface="Wingdings" panose="05000000000000000000" pitchFamily="2" charset="2"/>
              <a:buChar char="§"/>
            </a:pPr>
            <a:r>
              <a:rPr lang="en-US" sz="1900" dirty="0"/>
              <a:t>Opportunity for focused redevelopment, e.g., workforce housing</a:t>
            </a:r>
          </a:p>
          <a:p>
            <a:pPr>
              <a:buFont typeface="Wingdings" panose="05000000000000000000" pitchFamily="2" charset="2"/>
              <a:buChar char="§"/>
            </a:pPr>
            <a:r>
              <a:rPr lang="en-US" sz="1900" dirty="0"/>
              <a:t>Reuse existing infrastructure</a:t>
            </a:r>
          </a:p>
          <a:p>
            <a:pPr>
              <a:buFont typeface="Wingdings" panose="05000000000000000000" pitchFamily="2" charset="2"/>
              <a:buChar char="§"/>
            </a:pPr>
            <a:r>
              <a:rPr lang="en-US" sz="1900" dirty="0"/>
              <a:t>Encourage redevelopment</a:t>
            </a:r>
          </a:p>
          <a:p>
            <a:pPr>
              <a:buFont typeface="Wingdings" panose="05000000000000000000" pitchFamily="2" charset="2"/>
              <a:buChar char="§"/>
            </a:pPr>
            <a:r>
              <a:rPr lang="en-US" sz="1900" dirty="0"/>
              <a:t>Recovery of tax base</a:t>
            </a:r>
          </a:p>
          <a:p>
            <a:pPr>
              <a:buFont typeface="Wingdings" panose="05000000000000000000" pitchFamily="2" charset="2"/>
              <a:buChar char="§"/>
            </a:pPr>
            <a:r>
              <a:rPr lang="en-US" sz="1900" dirty="0"/>
              <a:t>Improve value of surrounding  property</a:t>
            </a:r>
          </a:p>
          <a:p>
            <a:pPr>
              <a:buFont typeface="Wingdings" panose="05000000000000000000" pitchFamily="2" charset="2"/>
              <a:buChar char="§"/>
            </a:pPr>
            <a:r>
              <a:rPr lang="en-US" sz="1900" dirty="0"/>
              <a:t>Preserve historic and cultural community icons</a:t>
            </a:r>
          </a:p>
          <a:p>
            <a:pPr>
              <a:buFont typeface="Wingdings" panose="05000000000000000000" pitchFamily="2" charset="2"/>
              <a:buChar char="§"/>
            </a:pPr>
            <a:r>
              <a:rPr lang="en-US" sz="1900" dirty="0"/>
              <a:t>Conduct environmental cleanup</a:t>
            </a:r>
          </a:p>
          <a:p>
            <a:pPr>
              <a:buFont typeface="Wingdings" panose="05000000000000000000" pitchFamily="2" charset="2"/>
              <a:buChar char="§"/>
            </a:pPr>
            <a:r>
              <a:rPr lang="en-US" sz="1900" dirty="0"/>
              <a:t>Reduce sprawl</a:t>
            </a:r>
          </a:p>
        </p:txBody>
      </p:sp>
      <p:pic>
        <p:nvPicPr>
          <p:cNvPr id="4" name="Picture 3">
            <a:extLst>
              <a:ext uri="{FF2B5EF4-FFF2-40B4-BE49-F238E27FC236}">
                <a16:creationId xmlns:a16="http://schemas.microsoft.com/office/drawing/2014/main" id="{80D51BD4-8F69-4F10-9027-94B2D490831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6763" y="1593731"/>
            <a:ext cx="3163824" cy="1932948"/>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10B0CE0C-A4D2-46B6-B703-5838F5B7F29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7509" y="3730149"/>
            <a:ext cx="3163078" cy="1932948"/>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870C3D33-1070-49B6-96C5-82260D2CB2A3}"/>
              </a:ext>
            </a:extLst>
          </p:cNvPr>
          <p:cNvSpPr txBox="1"/>
          <p:nvPr/>
        </p:nvSpPr>
        <p:spPr>
          <a:xfrm>
            <a:off x="847725" y="3090446"/>
            <a:ext cx="1028700" cy="338554"/>
          </a:xfrm>
          <a:prstGeom prst="rect">
            <a:avLst/>
          </a:prstGeom>
          <a:noFill/>
        </p:spPr>
        <p:txBody>
          <a:bodyPr wrap="square" rtlCol="0">
            <a:spAutoFit/>
          </a:bodyPr>
          <a:lstStyle/>
          <a:p>
            <a:r>
              <a:rPr lang="en-US" sz="1600" dirty="0">
                <a:solidFill>
                  <a:schemeClr val="bg1"/>
                </a:solidFill>
              </a:rPr>
              <a:t>Before</a:t>
            </a:r>
          </a:p>
        </p:txBody>
      </p:sp>
      <p:sp>
        <p:nvSpPr>
          <p:cNvPr id="9" name="TextBox 8">
            <a:extLst>
              <a:ext uri="{FF2B5EF4-FFF2-40B4-BE49-F238E27FC236}">
                <a16:creationId xmlns:a16="http://schemas.microsoft.com/office/drawing/2014/main" id="{4E284373-F78B-4DA1-BCA8-FC2BFBE2EAAA}"/>
              </a:ext>
            </a:extLst>
          </p:cNvPr>
          <p:cNvSpPr txBox="1"/>
          <p:nvPr/>
        </p:nvSpPr>
        <p:spPr>
          <a:xfrm>
            <a:off x="847725" y="5191125"/>
            <a:ext cx="1028700" cy="338554"/>
          </a:xfrm>
          <a:prstGeom prst="rect">
            <a:avLst/>
          </a:prstGeom>
          <a:noFill/>
        </p:spPr>
        <p:txBody>
          <a:bodyPr wrap="square" rtlCol="0">
            <a:spAutoFit/>
          </a:bodyPr>
          <a:lstStyle/>
          <a:p>
            <a:r>
              <a:rPr lang="en-US" sz="1600" dirty="0">
                <a:solidFill>
                  <a:schemeClr val="bg1"/>
                </a:solidFill>
              </a:rPr>
              <a:t>After</a:t>
            </a:r>
          </a:p>
        </p:txBody>
      </p:sp>
    </p:spTree>
    <p:extLst>
      <p:ext uri="{BB962C8B-B14F-4D97-AF65-F5344CB8AC3E}">
        <p14:creationId xmlns:p14="http://schemas.microsoft.com/office/powerpoint/2010/main" val="62645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422819CE-D4BC-43E6-8C3E-F103F8D9DB8F}"/>
              </a:ext>
            </a:extLst>
          </p:cNvPr>
          <p:cNvSpPr>
            <a:spLocks noGrp="1" noChangeArrowheads="1"/>
          </p:cNvSpPr>
          <p:nvPr>
            <p:ph type="title"/>
          </p:nvPr>
        </p:nvSpPr>
        <p:spPr>
          <a:xfrm>
            <a:off x="630936" y="442913"/>
            <a:ext cx="7234238" cy="1068387"/>
          </a:xfrm>
        </p:spPr>
        <p:txBody>
          <a:bodyPr lIns="85725" tIns="42863" rIns="85725" bIns="42863" anchor="b">
            <a:normAutofit/>
          </a:bodyPr>
          <a:lstStyle/>
          <a:p>
            <a:r>
              <a:rPr lang="en-US" altLang="en-US" dirty="0">
                <a:ea typeface="ＭＳ Ｐゴシック" panose="020B0600070205080204" pitchFamily="34" charset="-128"/>
                <a:cs typeface="Arial" panose="020B0604020202020204" pitchFamily="34" charset="0"/>
              </a:rPr>
              <a:t>Brownfield Redevelopment Authorities</a:t>
            </a:r>
          </a:p>
        </p:txBody>
      </p:sp>
      <p:sp>
        <p:nvSpPr>
          <p:cNvPr id="6147" name="Content Placeholder 2">
            <a:extLst>
              <a:ext uri="{FF2B5EF4-FFF2-40B4-BE49-F238E27FC236}">
                <a16:creationId xmlns:a16="http://schemas.microsoft.com/office/drawing/2014/main" id="{6E59C677-205B-4B66-A98F-50FE40472751}"/>
              </a:ext>
            </a:extLst>
          </p:cNvPr>
          <p:cNvSpPr>
            <a:spLocks noGrp="1"/>
          </p:cNvSpPr>
          <p:nvPr>
            <p:ph idx="1"/>
          </p:nvPr>
        </p:nvSpPr>
        <p:spPr>
          <a:xfrm>
            <a:off x="630936" y="1618488"/>
            <a:ext cx="7616825" cy="5114925"/>
          </a:xfrm>
        </p:spPr>
        <p:txBody>
          <a:bodyPr/>
          <a:lstStyle/>
          <a:p>
            <a:pPr>
              <a:buSzPct val="100000"/>
              <a:buFont typeface="Wingdings" panose="05000000000000000000" pitchFamily="2" charset="2"/>
              <a:buChar char="§"/>
              <a:defRPr/>
            </a:pPr>
            <a:r>
              <a:rPr lang="en-US" sz="2400" dirty="0"/>
              <a:t>Established under the Brownfield Redevelopment Financing Act (PA 381 of 1996, as amended)</a:t>
            </a:r>
          </a:p>
          <a:p>
            <a:pPr>
              <a:buSzPct val="100000"/>
              <a:buFont typeface="Wingdings" panose="05000000000000000000" pitchFamily="2" charset="2"/>
              <a:buChar char="§"/>
              <a:defRPr/>
            </a:pPr>
            <a:r>
              <a:rPr lang="en-US" sz="2400" dirty="0"/>
              <a:t>Broad range of capabilities</a:t>
            </a:r>
          </a:p>
          <a:p>
            <a:pPr>
              <a:buSzPct val="100000"/>
              <a:buFont typeface="Wingdings" panose="05000000000000000000" pitchFamily="2" charset="2"/>
              <a:buChar char="§"/>
              <a:defRPr/>
            </a:pPr>
            <a:r>
              <a:rPr lang="en-US" sz="2400" dirty="0"/>
              <a:t>Primary use:</a:t>
            </a:r>
          </a:p>
          <a:p>
            <a:pPr lvl="1">
              <a:buSzPct val="120000"/>
              <a:defRPr/>
            </a:pPr>
            <a:r>
              <a:rPr lang="en-US" sz="2000" dirty="0"/>
              <a:t>Provide funding/financing of brownfield eligible activities that may create a project financing gap</a:t>
            </a:r>
          </a:p>
          <a:p>
            <a:pPr lvl="2">
              <a:buSzPct val="100000"/>
              <a:buFont typeface="Wingdings" panose="05000000000000000000" pitchFamily="2" charset="2"/>
              <a:buChar char="§"/>
              <a:defRPr/>
            </a:pPr>
            <a:r>
              <a:rPr lang="en-US" sz="1800" dirty="0"/>
              <a:t>Brownfield Plans – Tax increment financing</a:t>
            </a:r>
          </a:p>
          <a:p>
            <a:pPr lvl="2">
              <a:buSzPct val="100000"/>
              <a:buFont typeface="Wingdings" panose="05000000000000000000" pitchFamily="2" charset="2"/>
              <a:buChar char="§"/>
              <a:defRPr/>
            </a:pPr>
            <a:r>
              <a:rPr lang="en-US" sz="2000" dirty="0"/>
              <a:t>Secure and Implement Grants/Loans – EPA, EGLE, LBRF </a:t>
            </a:r>
          </a:p>
          <a:p>
            <a:pPr lvl="1">
              <a:defRPr/>
            </a:pPr>
            <a:endParaRPr lang="en-US" sz="1500" dirty="0"/>
          </a:p>
          <a:p>
            <a:pPr marL="342891" lvl="1" indent="0">
              <a:buNone/>
              <a:defRPr/>
            </a:pPr>
            <a:endParaRPr lang="en-US" sz="1758" dirty="0"/>
          </a:p>
          <a:p>
            <a:pPr lvl="1">
              <a:defRPr/>
            </a:pPr>
            <a:endParaRPr lang="en-US" sz="1758" dirty="0"/>
          </a:p>
          <a:p>
            <a:pPr lvl="1">
              <a:defRPr/>
            </a:pPr>
            <a:endParaRPr lang="en-US" sz="1055"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87EBA1F9-56EB-4E01-9888-B3C6CD7E94DD}"/>
              </a:ext>
            </a:extLst>
          </p:cNvPr>
          <p:cNvSpPr>
            <a:spLocks noGrp="1" noChangeArrowheads="1"/>
          </p:cNvSpPr>
          <p:nvPr>
            <p:ph type="title"/>
          </p:nvPr>
        </p:nvSpPr>
        <p:spPr>
          <a:xfrm>
            <a:off x="630936" y="676275"/>
            <a:ext cx="7234237" cy="757872"/>
          </a:xfrm>
        </p:spPr>
        <p:txBody>
          <a:bodyPr lIns="85725" tIns="42863" rIns="85725" bIns="42863"/>
          <a:lstStyle/>
          <a:p>
            <a:r>
              <a:rPr lang="en-US" altLang="en-US" dirty="0">
                <a:ea typeface="ＭＳ Ｐゴシック" panose="020B0600070205080204" pitchFamily="34" charset="-128"/>
                <a:cs typeface="Arial" panose="020B0604020202020204" pitchFamily="34" charset="0"/>
              </a:rPr>
              <a:t>Land Bank Authorities</a:t>
            </a:r>
          </a:p>
        </p:txBody>
      </p:sp>
      <p:sp>
        <p:nvSpPr>
          <p:cNvPr id="6147" name="Content Placeholder 2">
            <a:extLst>
              <a:ext uri="{FF2B5EF4-FFF2-40B4-BE49-F238E27FC236}">
                <a16:creationId xmlns:a16="http://schemas.microsoft.com/office/drawing/2014/main" id="{4FBD6CC5-96A8-4E84-BC7A-7EC045801F4C}"/>
              </a:ext>
            </a:extLst>
          </p:cNvPr>
          <p:cNvSpPr>
            <a:spLocks noGrp="1"/>
          </p:cNvSpPr>
          <p:nvPr>
            <p:ph idx="1"/>
          </p:nvPr>
        </p:nvSpPr>
        <p:spPr>
          <a:xfrm>
            <a:off x="630936" y="1618488"/>
            <a:ext cx="7616825" cy="5114925"/>
          </a:xfrm>
        </p:spPr>
        <p:txBody>
          <a:bodyPr/>
          <a:lstStyle/>
          <a:p>
            <a:pPr>
              <a:buSzPct val="100000"/>
              <a:buFont typeface="Wingdings" panose="05000000000000000000" pitchFamily="2" charset="2"/>
              <a:buChar char="§"/>
              <a:defRPr/>
            </a:pPr>
            <a:r>
              <a:rPr lang="en-US" sz="2400" dirty="0"/>
              <a:t>Established under the Land Bank Fast Track Act (PA 258 of 2003, as amended)</a:t>
            </a:r>
          </a:p>
          <a:p>
            <a:pPr>
              <a:buSzPct val="100000"/>
              <a:buFont typeface="Wingdings" panose="05000000000000000000" pitchFamily="2" charset="2"/>
              <a:buChar char="§"/>
              <a:defRPr/>
            </a:pPr>
            <a:r>
              <a:rPr lang="en-US" sz="2400" dirty="0"/>
              <a:t>Broad range of capabilities</a:t>
            </a:r>
          </a:p>
          <a:p>
            <a:pPr>
              <a:buSzPct val="100000"/>
              <a:buFont typeface="Wingdings" panose="05000000000000000000" pitchFamily="2" charset="2"/>
              <a:buChar char="§"/>
              <a:defRPr/>
            </a:pPr>
            <a:r>
              <a:rPr lang="en-US" sz="2400" dirty="0"/>
              <a:t>Primary use:</a:t>
            </a:r>
          </a:p>
          <a:p>
            <a:pPr lvl="1">
              <a:buSzPct val="120000"/>
              <a:defRPr/>
            </a:pPr>
            <a:r>
              <a:rPr lang="en-US" sz="2000" dirty="0"/>
              <a:t>To assist governmental entities in the assembly and clearance of title to property in a coordinated manner that will maximize local policy goals</a:t>
            </a:r>
          </a:p>
          <a:p>
            <a:pPr lvl="1">
              <a:buSzPct val="120000"/>
              <a:defRPr/>
            </a:pPr>
            <a:r>
              <a:rPr lang="en-US" sz="2000" dirty="0"/>
              <a:t>To facilitate the use and development of certain property including tax-delinquent, tax-reverted and abandoned properties</a:t>
            </a:r>
          </a:p>
          <a:p>
            <a:pPr lvl="1">
              <a:buSzPct val="120000"/>
              <a:defRPr/>
            </a:pPr>
            <a:r>
              <a:rPr lang="en-US" sz="2000" dirty="0"/>
              <a:t>To promote economic growth</a:t>
            </a:r>
          </a:p>
          <a:p>
            <a:pPr lvl="1">
              <a:buSzPct val="120000"/>
              <a:defRPr/>
            </a:pPr>
            <a:endParaRPr lang="en-US" sz="2200" dirty="0"/>
          </a:p>
          <a:p>
            <a:pPr lvl="1">
              <a:defRPr/>
            </a:pPr>
            <a:endParaRPr lang="en-US" sz="1500" dirty="0"/>
          </a:p>
          <a:p>
            <a:pPr lvl="1">
              <a:defRPr/>
            </a:pPr>
            <a:endParaRPr lang="en-US" sz="1758" dirty="0"/>
          </a:p>
          <a:p>
            <a:pPr lvl="1">
              <a:defRPr/>
            </a:pPr>
            <a:endParaRPr lang="en-US" sz="1758" dirty="0"/>
          </a:p>
          <a:p>
            <a:pPr lvl="1">
              <a:defRPr/>
            </a:pPr>
            <a:endParaRPr lang="en-US" sz="1055"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nvirologic">
  <a:themeElements>
    <a:clrScheme name="Envirologic">
      <a:dk1>
        <a:srgbClr val="000000"/>
      </a:dk1>
      <a:lt1>
        <a:srgbClr val="FFFFFF"/>
      </a:lt1>
      <a:dk2>
        <a:srgbClr val="766F54"/>
      </a:dk2>
      <a:lt2>
        <a:srgbClr val="E3EACF"/>
      </a:lt2>
      <a:accent1>
        <a:srgbClr val="83603F"/>
      </a:accent1>
      <a:accent2>
        <a:srgbClr val="91AA4C"/>
      </a:accent2>
      <a:accent3>
        <a:srgbClr val="9F8351"/>
      </a:accent3>
      <a:accent4>
        <a:srgbClr val="728653"/>
      </a:accent4>
      <a:accent5>
        <a:srgbClr val="69AB91"/>
      </a:accent5>
      <a:accent6>
        <a:srgbClr val="009192"/>
      </a:accent6>
      <a:hlink>
        <a:srgbClr val="DF5329"/>
      </a:hlink>
      <a:folHlink>
        <a:srgbClr val="FB9318"/>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virologic" id="{7D3D6B60-2284-E847-9A93-FD2A6305009A}" vid="{8C90611D-AD41-C842-9BA8-0563055543B2}"/>
    </a:ext>
  </a:extLst>
</a:theme>
</file>

<file path=ppt/theme/theme2.xml><?xml version="1.0" encoding="utf-8"?>
<a:theme xmlns:a="http://schemas.openxmlformats.org/drawingml/2006/main" name="4_Envirologic">
  <a:themeElements>
    <a:clrScheme name="Envirologic">
      <a:dk1>
        <a:srgbClr val="000000"/>
      </a:dk1>
      <a:lt1>
        <a:srgbClr val="FFFFFF"/>
      </a:lt1>
      <a:dk2>
        <a:srgbClr val="766F54"/>
      </a:dk2>
      <a:lt2>
        <a:srgbClr val="E3EACF"/>
      </a:lt2>
      <a:accent1>
        <a:srgbClr val="83603F"/>
      </a:accent1>
      <a:accent2>
        <a:srgbClr val="91AA4C"/>
      </a:accent2>
      <a:accent3>
        <a:srgbClr val="9F8351"/>
      </a:accent3>
      <a:accent4>
        <a:srgbClr val="728653"/>
      </a:accent4>
      <a:accent5>
        <a:srgbClr val="69AB91"/>
      </a:accent5>
      <a:accent6>
        <a:srgbClr val="009192"/>
      </a:accent6>
      <a:hlink>
        <a:srgbClr val="DF5329"/>
      </a:hlink>
      <a:folHlink>
        <a:srgbClr val="FB9318"/>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virologic" id="{7D3D6B60-2284-E847-9A93-FD2A6305009A}" vid="{8C90611D-AD41-C842-9BA8-0563055543B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Envirologic</Template>
  <TotalTime>1284</TotalTime>
  <Words>2231</Words>
  <Application>Microsoft Office PowerPoint</Application>
  <PresentationFormat>On-screen Show (4:3)</PresentationFormat>
  <Paragraphs>364</Paragraphs>
  <Slides>47</Slides>
  <Notes>10</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47</vt:i4>
      </vt:variant>
    </vt:vector>
  </HeadingPairs>
  <TitlesOfParts>
    <vt:vector size="54" baseType="lpstr">
      <vt:lpstr>Arial</vt:lpstr>
      <vt:lpstr>Calibri</vt:lpstr>
      <vt:lpstr>Century Gothic</vt:lpstr>
      <vt:lpstr>Wingdings</vt:lpstr>
      <vt:lpstr>Envirologic</vt:lpstr>
      <vt:lpstr>4_Envirologic</vt:lpstr>
      <vt:lpstr>Acrobat Document</vt:lpstr>
      <vt:lpstr>U.P. Association of County Commissioners Fall Conference   Strategic Use of Brownfield Incentives  In Your County</vt:lpstr>
      <vt:lpstr>Presentation Outline </vt:lpstr>
      <vt:lpstr>Overview</vt:lpstr>
      <vt:lpstr>Overview </vt:lpstr>
      <vt:lpstr>The State of Michigan Definition</vt:lpstr>
      <vt:lpstr>Examples of Brownfields</vt:lpstr>
      <vt:lpstr>Benefits of Brownfield Redevelopment</vt:lpstr>
      <vt:lpstr>Brownfield Redevelopment Authorities</vt:lpstr>
      <vt:lpstr>Land Bank Authorities</vt:lpstr>
      <vt:lpstr>Land Banks and Brownfield Redevelopment Authorities  </vt:lpstr>
      <vt:lpstr>PowerPoint Presentation</vt:lpstr>
      <vt:lpstr>What are “Eligible Activities”? (Redevelopment Expenses) </vt:lpstr>
      <vt:lpstr>Brownfield Plans and Land Banks</vt:lpstr>
      <vt:lpstr>Other Brownfield Redevelopment Funding Tools </vt:lpstr>
      <vt:lpstr>Federal Funding Tools - Infrastructure Law</vt:lpstr>
      <vt:lpstr>Brownfield Project Examples</vt:lpstr>
      <vt:lpstr>Barrel + Beam</vt:lpstr>
      <vt:lpstr>Barrel + Beam</vt:lpstr>
      <vt:lpstr>Barrel + Beam - Outcomes</vt:lpstr>
      <vt:lpstr>Inn on Water Street</vt:lpstr>
      <vt:lpstr>Inn on Water Street  </vt:lpstr>
      <vt:lpstr>Inn on Water Street</vt:lpstr>
      <vt:lpstr>Inn on Water Street</vt:lpstr>
      <vt:lpstr>Inn on Water Street - Outcomes</vt:lpstr>
      <vt:lpstr>Teal Lake Senior Living Community</vt:lpstr>
      <vt:lpstr>PowerPoint Presentation</vt:lpstr>
      <vt:lpstr>Teal Lake Senior Living Community</vt:lpstr>
      <vt:lpstr>Teal Lake Senior Living Community</vt:lpstr>
      <vt:lpstr>Teal Lake Senior Living Community -Outcomes</vt:lpstr>
      <vt:lpstr>Eddy School</vt:lpstr>
      <vt:lpstr>Eddy School</vt:lpstr>
      <vt:lpstr>Eddy School</vt:lpstr>
      <vt:lpstr>Eddy School</vt:lpstr>
      <vt:lpstr>Eddy School - Outcomes</vt:lpstr>
      <vt:lpstr>PowerPoint Presentation</vt:lpstr>
      <vt:lpstr>DeShano Homes</vt:lpstr>
      <vt:lpstr>DeShano Homes</vt:lpstr>
      <vt:lpstr>DeShano Homes</vt:lpstr>
      <vt:lpstr>DeShano Homes</vt:lpstr>
      <vt:lpstr>DeShano Homes – Estimated Outcomes</vt:lpstr>
      <vt:lpstr>Maas Street Development</vt:lpstr>
      <vt:lpstr>Maas Street Development</vt:lpstr>
      <vt:lpstr>Maas Street Development</vt:lpstr>
      <vt:lpstr>Maas Street Development</vt:lpstr>
      <vt:lpstr>Wrap Up</vt:lpstr>
      <vt:lpstr>Envirologic</vt:lpstr>
      <vt:lpstr>Contact – Jeff Hawkins, CEO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Allison McKenna</dc:creator>
  <cp:lastModifiedBy>Jeff Hawkins</cp:lastModifiedBy>
  <cp:revision>32</cp:revision>
  <dcterms:created xsi:type="dcterms:W3CDTF">2020-06-02T21:17:11Z</dcterms:created>
  <dcterms:modified xsi:type="dcterms:W3CDTF">2022-10-06T12:57:24Z</dcterms:modified>
</cp:coreProperties>
</file>