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7" r:id="rId9"/>
    <p:sldId id="262" r:id="rId10"/>
    <p:sldId id="261" r:id="rId11"/>
    <p:sldId id="264" r:id="rId12"/>
    <p:sldId id="270" r:id="rId13"/>
    <p:sldId id="269" r:id="rId14"/>
    <p:sldId id="271" r:id="rId15"/>
    <p:sldId id="272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erbisch@mqtco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366825"/>
            <a:ext cx="7766936" cy="1646302"/>
          </a:xfrm>
        </p:spPr>
        <p:txBody>
          <a:bodyPr/>
          <a:lstStyle/>
          <a:p>
            <a:r>
              <a:rPr lang="en-US" sz="4400" dirty="0"/>
              <a:t>The American Rescue Plan Act</a:t>
            </a:r>
            <a:br>
              <a:rPr lang="en-US" sz="4800" dirty="0"/>
            </a:br>
            <a:r>
              <a:rPr lang="en-US" sz="3600" dirty="0"/>
              <a:t>Its Impact on UP Counties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5307065"/>
            <a:ext cx="7766936" cy="1096899"/>
          </a:xfrm>
        </p:spPr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Erbisch</a:t>
            </a:r>
            <a:r>
              <a:rPr lang="en-US" dirty="0"/>
              <a:t>, Marquette County Administrator</a:t>
            </a:r>
          </a:p>
          <a:p>
            <a:r>
              <a:rPr lang="en-US" dirty="0"/>
              <a:t>Anne Giroux, Marquette County Finance Manager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406" y="379663"/>
            <a:ext cx="5371077" cy="29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6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Audit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Funds are subject to administrative requirements and cost principles under Uniform Guidance. </a:t>
            </a:r>
          </a:p>
          <a:p>
            <a:pPr marL="742950" lvl="2" indent="-342900"/>
            <a:r>
              <a:rPr lang="en-US" dirty="0"/>
              <a:t>Understand Uniform Guidance requirements – internal control requirements, written policies that are needed (conflict of interest, procurement, travel, fringe/leave, cash management, etc.)</a:t>
            </a:r>
          </a:p>
          <a:p>
            <a:r>
              <a:rPr lang="en-US" dirty="0"/>
              <a:t>Awards are subject to Single Audit. A Single Audit is required for non-Federal entities that expend over $750,000 in Federal awards in a given fiscal year.</a:t>
            </a:r>
          </a:p>
          <a:p>
            <a:r>
              <a:rPr lang="en-US" dirty="0"/>
              <a:t>Documentation is key</a:t>
            </a:r>
          </a:p>
        </p:txBody>
      </p:sp>
    </p:spTree>
    <p:extLst>
      <p:ext uri="{BB962C8B-B14F-4D97-AF65-F5344CB8AC3E}">
        <p14:creationId xmlns:p14="http://schemas.microsoft.com/office/powerpoint/2010/main" val="404285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Marquette County –process and spending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December 7, 2021 – Initial county board work session, review of guidance, preliminary spending plan approved for 65% of funds.</a:t>
            </a:r>
          </a:p>
          <a:p>
            <a:r>
              <a:rPr lang="en-US" dirty="0"/>
              <a:t>March 15, 2022 – Second county board work session. Included public comment period. Approval of spending plan allocating 99% of funds.</a:t>
            </a:r>
          </a:p>
          <a:p>
            <a:pPr lvl="1"/>
            <a:r>
              <a:rPr lang="en-US" dirty="0"/>
              <a:t>Identified review criteria/guidelines</a:t>
            </a:r>
          </a:p>
          <a:p>
            <a:pPr lvl="1"/>
            <a:r>
              <a:rPr lang="en-US" dirty="0"/>
              <a:t>Provided ongoing public input mechanism via county website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6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" y="771807"/>
            <a:ext cx="8193050" cy="5544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523" y="246157"/>
            <a:ext cx="473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https://www.co.marquette.mi.us/arpa.php</a:t>
            </a:r>
          </a:p>
        </p:txBody>
      </p:sp>
    </p:spTree>
    <p:extLst>
      <p:ext uri="{BB962C8B-B14F-4D97-AF65-F5344CB8AC3E}">
        <p14:creationId xmlns:p14="http://schemas.microsoft.com/office/powerpoint/2010/main" val="3445789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35" y="589526"/>
            <a:ext cx="4783640" cy="3050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48" y="333150"/>
            <a:ext cx="3630583" cy="3716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008" y="4297775"/>
            <a:ext cx="2573261" cy="217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58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63" y="119642"/>
            <a:ext cx="8305400" cy="665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63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20" y="136731"/>
            <a:ext cx="8555791" cy="527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27" y="5674408"/>
            <a:ext cx="8596668" cy="13673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information provided is a general summary compiled from information provided at various seminars and is being distributed with the understanding that Marquette County is not rendering tax, accounting, legal or other</a:t>
            </a:r>
            <a:br>
              <a:rPr lang="en-US" dirty="0"/>
            </a:br>
            <a:r>
              <a:rPr lang="en-US" dirty="0"/>
              <a:t>professional services advice or opinions on specific facts or matters and, accordingly,</a:t>
            </a:r>
            <a:br>
              <a:rPr lang="en-US" dirty="0"/>
            </a:br>
            <a:r>
              <a:rPr lang="en-US" dirty="0"/>
              <a:t>assumes no liability in connection with its use. The information is not intended to be used</a:t>
            </a:r>
            <a:br>
              <a:rPr lang="en-US" dirty="0"/>
            </a:br>
            <a:r>
              <a:rPr lang="en-US" dirty="0"/>
              <a:t>as a basis for any decision or action that may affect your business, organization or situation.</a:t>
            </a:r>
            <a:br>
              <a:rPr lang="en-US" dirty="0"/>
            </a:br>
            <a:r>
              <a:rPr lang="en-US" dirty="0"/>
              <a:t>Consult a qualified professional advisor before making any such decisions.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/>
              <a:t>Contact Information</a:t>
            </a:r>
          </a:p>
          <a:p>
            <a:pPr marL="0" indent="0" algn="ctr">
              <a:buNone/>
            </a:pPr>
            <a:r>
              <a:rPr lang="en-US" dirty="0"/>
              <a:t>Scott </a:t>
            </a:r>
            <a:r>
              <a:rPr lang="en-US" dirty="0" err="1"/>
              <a:t>Erbisch</a:t>
            </a:r>
            <a:r>
              <a:rPr lang="en-US" dirty="0"/>
              <a:t>, Marquette County Administrator</a:t>
            </a:r>
          </a:p>
          <a:p>
            <a:pPr marL="0" indent="0" algn="ctr">
              <a:buNone/>
            </a:pPr>
            <a:r>
              <a:rPr lang="en-US" dirty="0"/>
              <a:t>906-225-8151 </a:t>
            </a:r>
            <a:r>
              <a:rPr lang="en-US" dirty="0">
                <a:hlinkClick r:id="rId2"/>
              </a:rPr>
              <a:t>serbisch@mqtco.org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Anne Giroux, Marquette County Finance Manager</a:t>
            </a:r>
          </a:p>
          <a:p>
            <a:pPr marL="0" indent="0" algn="ctr">
              <a:buNone/>
            </a:pPr>
            <a:r>
              <a:rPr lang="en-US" dirty="0"/>
              <a:t>906-225-8177 agiroux@mqtco.org</a:t>
            </a:r>
          </a:p>
        </p:txBody>
      </p:sp>
    </p:spTree>
    <p:extLst>
      <p:ext uri="{BB962C8B-B14F-4D97-AF65-F5344CB8AC3E}">
        <p14:creationId xmlns:p14="http://schemas.microsoft.com/office/powerpoint/2010/main" val="314086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ARPA?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American Rescue Plan Act of 2021 (ARPA) provided approximately $1.9 trillion in stimulus funding to individuals, businesses, and governments in response to the COVID-19 pandemic. This included allocations to state and </a:t>
            </a:r>
            <a:r>
              <a:rPr lang="en-US" b="1" dirty="0"/>
              <a:t>local governments</a:t>
            </a:r>
            <a:r>
              <a:rPr lang="en-US" dirty="0"/>
              <a:t>.</a:t>
            </a:r>
          </a:p>
          <a:p>
            <a:r>
              <a:rPr lang="en-US" dirty="0"/>
              <a:t>Outside of allocations to state and local government, several of the tax credits, small business grants and other funds provided by ARPA will impact UP residents.</a:t>
            </a:r>
          </a:p>
        </p:txBody>
      </p:sp>
    </p:spTree>
    <p:extLst>
      <p:ext uri="{BB962C8B-B14F-4D97-AF65-F5344CB8AC3E}">
        <p14:creationId xmlns:p14="http://schemas.microsoft.com/office/powerpoint/2010/main" val="255291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Local Fiscal Recovery Fund (SLFRF) Allocations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Michigan: $5.6 billion</a:t>
            </a:r>
          </a:p>
          <a:p>
            <a:r>
              <a:rPr lang="en-US" dirty="0"/>
              <a:t>Counties in Michigan: $1.93 billion</a:t>
            </a:r>
          </a:p>
          <a:p>
            <a:r>
              <a:rPr lang="en-US" dirty="0"/>
              <a:t>Metropolitan cities in Michigan: $1.8 billion</a:t>
            </a:r>
          </a:p>
          <a:p>
            <a:r>
              <a:rPr lang="en-US" dirty="0"/>
              <a:t>Non-entitlement units (NEU) of local government: $644 million</a:t>
            </a:r>
          </a:p>
          <a:p>
            <a:pPr marL="457200" lvl="1" indent="0">
              <a:buNone/>
            </a:pPr>
            <a:r>
              <a:rPr lang="en-US" dirty="0"/>
              <a:t>(NEU: cities, villages and towns with populations under 50,000)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505305"/>
              </p:ext>
            </p:extLst>
          </p:nvPr>
        </p:nvGraphicFramePr>
        <p:xfrm>
          <a:off x="8003907" y="1640456"/>
          <a:ext cx="2627061" cy="3546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470">
                  <a:extLst>
                    <a:ext uri="{9D8B030D-6E8A-4147-A177-3AD203B41FA5}">
                      <a16:colId xmlns:a16="http://schemas.microsoft.com/office/drawing/2014/main" val="1980677874"/>
                    </a:ext>
                  </a:extLst>
                </a:gridCol>
                <a:gridCol w="1322591">
                  <a:extLst>
                    <a:ext uri="{9D8B030D-6E8A-4147-A177-3AD203B41FA5}">
                      <a16:colId xmlns:a16="http://schemas.microsoft.com/office/drawing/2014/main" val="2044428264"/>
                    </a:ext>
                  </a:extLst>
                </a:gridCol>
              </a:tblGrid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ALGER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$1,769,122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6436302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BARAGA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$1,594,502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0664486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CHIPPEWA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$7,254,605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977843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DELTA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$6,950,623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255985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DICKINSON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$4,902,380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668168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GOGEBIC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$2,714,480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7048207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HOUGHTON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$6,931,199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0113761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IRON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$2,149,441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8054259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KEWEENAW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$411,008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3108177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LUCE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$1,209,910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0865061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MACKINAC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$2,097,579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3473154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MARQUETTE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$12,955,499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1639476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MENOMINEE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$4,424,748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798258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ONTONAGON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$1,111,043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26367"/>
                  </a:ext>
                </a:extLst>
              </a:tr>
              <a:tr h="236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SCHOOLCRAFT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$1,572,165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379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0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65" y="811851"/>
            <a:ext cx="9437963" cy="510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7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Broad Eligible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Health and economic impacts – to respond to the public health emergency with respect to COVID-19 or its negative economic impacts</a:t>
            </a:r>
          </a:p>
          <a:p>
            <a:r>
              <a:rPr lang="en-US" dirty="0"/>
              <a:t>Premium Pay – For eligible workers performing essential work during the COVID-19 public health emergency</a:t>
            </a:r>
          </a:p>
          <a:p>
            <a:r>
              <a:rPr lang="en-US" b="1" dirty="0"/>
              <a:t>Revenue Loss – For the provision of government services to the extent of the reduction in revenue</a:t>
            </a:r>
          </a:p>
          <a:p>
            <a:r>
              <a:rPr lang="en-US" dirty="0"/>
              <a:t>Infrastructure – To make necessary investments in water, sewer, or broadband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55875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Revenue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methods available for determining revenue loss – by formula or elect “standard allowance” of $10 million (not to exceed award amount). For all UP counties except Marquette, the standard allowance can be used.</a:t>
            </a:r>
          </a:p>
          <a:p>
            <a:pPr lvl="1"/>
            <a:r>
              <a:rPr lang="en-US" dirty="0"/>
              <a:t>Adopting the “standard allowance” of $10 million offers a simple and convenient method to determining revenue loss. </a:t>
            </a:r>
          </a:p>
          <a:p>
            <a:pPr marL="341313" lvl="1" indent="-341313"/>
            <a:r>
              <a:rPr lang="en-US" dirty="0"/>
              <a:t>Revenue loss is an advantageous category due to substantial flexibility. “Government services” includes any service traditionally provided by government. </a:t>
            </a:r>
          </a:p>
          <a:p>
            <a:pPr marL="341313" lvl="1" indent="-341313"/>
            <a:r>
              <a:rPr lang="en-US" dirty="0"/>
              <a:t>Documentation of expenses is required</a:t>
            </a:r>
          </a:p>
          <a:p>
            <a:pPr marL="341313" lvl="1" indent="-341313"/>
            <a:r>
              <a:rPr lang="en-US" dirty="0"/>
              <a:t>Revenue loss is not “free money” and must still be used toward government services.</a:t>
            </a:r>
          </a:p>
        </p:txBody>
      </p:sp>
    </p:spTree>
    <p:extLst>
      <p:ext uri="{BB962C8B-B14F-4D97-AF65-F5344CB8AC3E}">
        <p14:creationId xmlns:p14="http://schemas.microsoft.com/office/powerpoint/2010/main" val="346641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Cannot pay interest or principal on outstanding debt</a:t>
            </a:r>
          </a:p>
          <a:p>
            <a:r>
              <a:rPr lang="en-US" dirty="0"/>
              <a:t>Cannot replenish rainy day or other reserve funds – cannot simply “set the money aside”</a:t>
            </a:r>
          </a:p>
          <a:p>
            <a:r>
              <a:rPr lang="en-US" dirty="0"/>
              <a:t>Cannot pay settlements or judgments</a:t>
            </a:r>
          </a:p>
          <a:p>
            <a:r>
              <a:rPr lang="en-US" dirty="0"/>
              <a:t>Cannot be used to directly or indirectly offset tax reductions or delay a tax/tax increase</a:t>
            </a:r>
          </a:p>
          <a:p>
            <a:r>
              <a:rPr lang="en-US" dirty="0"/>
              <a:t>Cannot be deposited into any pension fund</a:t>
            </a:r>
          </a:p>
        </p:txBody>
      </p:sp>
    </p:spTree>
    <p:extLst>
      <p:ext uri="{BB962C8B-B14F-4D97-AF65-F5344CB8AC3E}">
        <p14:creationId xmlns:p14="http://schemas.microsoft.com/office/powerpoint/2010/main" val="390373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Spending of Funds – Strategic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Funds must be obligated by December 31, 2024 and spent by December 31, 2026.  “Obligation” is per the definition in Uniform Guidance: </a:t>
            </a:r>
            <a:r>
              <a:rPr lang="en-US" i="1" dirty="0"/>
              <a:t>Financial obligations, </a:t>
            </a:r>
            <a:r>
              <a:rPr lang="en-US" dirty="0"/>
              <a:t>means orders placed/contracts entered into for property and services. </a:t>
            </a:r>
          </a:p>
          <a:p>
            <a:r>
              <a:rPr lang="en-US" dirty="0"/>
              <a:t>Consider materials/product shortages, availability of contractors, etc. </a:t>
            </a:r>
          </a:p>
          <a:p>
            <a:r>
              <a:rPr lang="en-US" dirty="0"/>
              <a:t>Whose input will be considered? Will you provide an opportunity for public comment/submission of proposals?</a:t>
            </a:r>
          </a:p>
          <a:p>
            <a:r>
              <a:rPr lang="en-US" dirty="0"/>
              <a:t>Avoid taking on recurring costs</a:t>
            </a:r>
          </a:p>
          <a:p>
            <a:r>
              <a:rPr lang="en-US" dirty="0"/>
              <a:t>Other funding opportunities will be available through the State and Federal Government</a:t>
            </a:r>
          </a:p>
          <a:p>
            <a:r>
              <a:rPr lang="en-US" dirty="0"/>
              <a:t>What opportunities are there to collaborate with local units of government or leverage funds for State/Federal opportunities?</a:t>
            </a:r>
          </a:p>
        </p:txBody>
      </p:sp>
    </p:spTree>
    <p:extLst>
      <p:ext uri="{BB962C8B-B14F-4D97-AF65-F5344CB8AC3E}">
        <p14:creationId xmlns:p14="http://schemas.microsoft.com/office/powerpoint/2010/main" val="119976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291" y="1930400"/>
            <a:ext cx="6334125" cy="5048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40601" y="152820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Even if choosing revenue loss, you will still need to quantify and report amounts expended.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66" y="2560096"/>
            <a:ext cx="4514850" cy="41814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78138" y="5016381"/>
            <a:ext cx="1360797" cy="7093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47468" y="2891339"/>
            <a:ext cx="377904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Reporting User guide is on Treasury’s website: https://home.treasury.gov/system/files/136/April-2022-PE-Report-User-Guide.pdf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876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889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The American Rescue Plan Act Its Impact on UP Counties</vt:lpstr>
      <vt:lpstr>What is ARPA?</vt:lpstr>
      <vt:lpstr>State and Local Fiscal Recovery Fund (SLFRF) Allocations</vt:lpstr>
      <vt:lpstr>PowerPoint Presentation</vt:lpstr>
      <vt:lpstr>Four Broad Eligible Uses</vt:lpstr>
      <vt:lpstr>Revenue Loss</vt:lpstr>
      <vt:lpstr>Restrictions</vt:lpstr>
      <vt:lpstr>Spending of Funds – Strategic considerations</vt:lpstr>
      <vt:lpstr>Reporting</vt:lpstr>
      <vt:lpstr>Audit Requirement</vt:lpstr>
      <vt:lpstr>Marquette County –process and spending plan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Rescue Plan Act Its Impact on UP Counties</dc:title>
  <dc:creator>Anne Giroux</dc:creator>
  <cp:lastModifiedBy>UPCAP Down</cp:lastModifiedBy>
  <cp:revision>14</cp:revision>
  <dcterms:created xsi:type="dcterms:W3CDTF">2022-04-26T20:31:37Z</dcterms:created>
  <dcterms:modified xsi:type="dcterms:W3CDTF">2022-05-10T16:00:37Z</dcterms:modified>
</cp:coreProperties>
</file>